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736" r:id="rId2"/>
    <p:sldId id="256" r:id="rId3"/>
    <p:sldId id="770" r:id="rId4"/>
    <p:sldId id="771" r:id="rId5"/>
    <p:sldId id="777" r:id="rId6"/>
    <p:sldId id="773" r:id="rId7"/>
    <p:sldId id="774" r:id="rId8"/>
    <p:sldId id="789" r:id="rId9"/>
    <p:sldId id="796" r:id="rId10"/>
    <p:sldId id="772" r:id="rId11"/>
    <p:sldId id="775" r:id="rId12"/>
    <p:sldId id="776" r:id="rId13"/>
    <p:sldId id="778" r:id="rId14"/>
    <p:sldId id="782" r:id="rId15"/>
    <p:sldId id="784" r:id="rId16"/>
    <p:sldId id="785" r:id="rId17"/>
    <p:sldId id="786" r:id="rId18"/>
    <p:sldId id="787" r:id="rId19"/>
    <p:sldId id="788" r:id="rId20"/>
    <p:sldId id="793" r:id="rId21"/>
    <p:sldId id="791" r:id="rId22"/>
    <p:sldId id="792" r:id="rId23"/>
    <p:sldId id="794" r:id="rId24"/>
    <p:sldId id="790" r:id="rId25"/>
    <p:sldId id="801" r:id="rId26"/>
    <p:sldId id="798" r:id="rId27"/>
    <p:sldId id="803" r:id="rId28"/>
    <p:sldId id="804" r:id="rId29"/>
    <p:sldId id="809" r:id="rId30"/>
    <p:sldId id="805" r:id="rId31"/>
    <p:sldId id="806" r:id="rId32"/>
    <p:sldId id="807" r:id="rId33"/>
    <p:sldId id="811" r:id="rId34"/>
    <p:sldId id="812" r:id="rId35"/>
    <p:sldId id="813" r:id="rId36"/>
    <p:sldId id="816" r:id="rId37"/>
    <p:sldId id="817" r:id="rId38"/>
    <p:sldId id="819" r:id="rId39"/>
    <p:sldId id="818" r:id="rId40"/>
    <p:sldId id="820" r:id="rId41"/>
    <p:sldId id="815" r:id="rId42"/>
    <p:sldId id="824" r:id="rId43"/>
    <p:sldId id="781" r:id="rId44"/>
    <p:sldId id="822" r:id="rId45"/>
    <p:sldId id="823" r:id="rId46"/>
    <p:sldId id="821" r:id="rId47"/>
    <p:sldId id="800" r:id="rId48"/>
    <p:sldId id="799" r:id="rId49"/>
  </p:sldIdLst>
  <p:sldSz cx="9144000" cy="6858000" type="screen4x3"/>
  <p:notesSz cx="6743700" cy="97536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D1"/>
    <a:srgbClr val="FFFF99"/>
    <a:srgbClr val="B2B2B2"/>
    <a:srgbClr val="CCECFF"/>
    <a:srgbClr val="CCCCFF"/>
    <a:srgbClr val="FF0000"/>
    <a:srgbClr val="FF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232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6DF4179-D0EC-204F-A419-6D7B60339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3183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9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2325"/>
            <a:ext cx="539432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D46DEE2-F44D-B04A-BE35-B77F446B4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63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0B6FE3-1CE4-B74B-9FC7-3B698F6D1638}" type="slidenum">
              <a:rPr lang="de-DE" sz="1200">
                <a:latin typeface="Times New Roman" charset="0"/>
              </a:rPr>
              <a:pPr/>
              <a:t>1</a:t>
            </a:fld>
            <a:endParaRPr lang="de-DE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6173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721449" indent="-37266783" defTabSz="906173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466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0933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6399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1866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46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A8349D-853B-184B-A67C-FEE76F3CDDBF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1785C4-B576-0C4E-AD67-3BCF45E7DD34}" type="slidenum">
              <a:rPr lang="en-US" sz="1200">
                <a:latin typeface="Times New Roman" charset="0"/>
              </a:rPr>
              <a:pPr/>
              <a:t>3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1785C4-B576-0C4E-AD67-3BCF45E7DD34}" type="slidenum">
              <a:rPr lang="en-US" sz="1200">
                <a:latin typeface="Times New Roman" charset="0"/>
              </a:rPr>
              <a:pPr/>
              <a:t>4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8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6DEE2-F44D-B04A-BE35-B77F446B44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2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838200"/>
            <a:ext cx="7772400" cy="525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0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594360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78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152400"/>
            <a:ext cx="7848600" cy="594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316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762000" y="838200"/>
            <a:ext cx="3810000" cy="255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24400" y="838200"/>
            <a:ext cx="3810000" cy="255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762000" y="3543300"/>
            <a:ext cx="3810000" cy="255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24400" y="3543300"/>
            <a:ext cx="3810000" cy="2552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59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838200"/>
            <a:ext cx="77724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14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671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838200"/>
            <a:ext cx="38100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838200"/>
            <a:ext cx="3810000" cy="5257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4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94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95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22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1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823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This is the title 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55650" y="6453188"/>
            <a:ext cx="184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sz="1200" baseline="0" dirty="0" smtClean="0"/>
              <a:t> </a:t>
            </a:r>
            <a:endParaRPr lang="en-US" sz="1200" dirty="0" smtClean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 bwMode="auto">
          <a:xfrm>
            <a:off x="7239000" y="6525344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19" tIns="41559" rIns="83119" bIns="41559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                       </a:t>
            </a:r>
            <a:fld id="{20CE132A-8E2A-F442-BF59-45A78F7A5CF0}" type="slidenum">
              <a:rPr lang="en-US" sz="1700"/>
              <a:pPr/>
              <a:t>‹#›</a:t>
            </a:fld>
            <a:endParaRPr lang="en-US" sz="1700" dirty="0">
              <a:latin typeface="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329623" y="404813"/>
            <a:ext cx="843237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800" b="1" i="1" dirty="0" smtClean="0">
                <a:solidFill>
                  <a:srgbClr val="000090"/>
                </a:solidFill>
              </a:rPr>
              <a:t>Higgs boson searches in the ATLAS experiment </a:t>
            </a:r>
          </a:p>
          <a:p>
            <a:pPr algn="ctr">
              <a:defRPr/>
            </a:pPr>
            <a:r>
              <a:rPr lang="en-GB" sz="2200" b="1" dirty="0" smtClean="0">
                <a:solidFill>
                  <a:srgbClr val="000090"/>
                </a:solidFill>
              </a:rPr>
              <a:t>  </a:t>
            </a:r>
            <a:r>
              <a:rPr lang="en-GB" sz="2200" b="1" i="1" dirty="0" smtClean="0">
                <a:solidFill>
                  <a:srgbClr val="000090"/>
                </a:solidFill>
              </a:rPr>
              <a:t>- Recent results</a:t>
            </a:r>
            <a:r>
              <a:rPr lang="de-DE" sz="2200" b="1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-</a:t>
            </a:r>
            <a:r>
              <a:rPr lang="de-DE" sz="22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sp>
        <p:nvSpPr>
          <p:cNvPr id="4098" name="Textfeld 5"/>
          <p:cNvSpPr txBox="1">
            <a:spLocks noChangeArrowheads="1"/>
          </p:cNvSpPr>
          <p:nvPr/>
        </p:nvSpPr>
        <p:spPr bwMode="auto">
          <a:xfrm>
            <a:off x="6732588" y="5876925"/>
            <a:ext cx="231775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700" dirty="0" smtClean="0"/>
              <a:t>Karl </a:t>
            </a:r>
            <a:r>
              <a:rPr lang="de-DE" sz="1700" dirty="0"/>
              <a:t>Jakobs</a:t>
            </a:r>
          </a:p>
          <a:p>
            <a:r>
              <a:rPr lang="de-DE" sz="1700" dirty="0"/>
              <a:t>Physikalisches Institut</a:t>
            </a:r>
          </a:p>
          <a:p>
            <a:r>
              <a:rPr lang="de-DE" sz="1700" dirty="0"/>
              <a:t>Universität Freiburg</a:t>
            </a:r>
          </a:p>
          <a:p>
            <a:endParaRPr lang="de-DE" sz="1800" dirty="0"/>
          </a:p>
        </p:txBody>
      </p:sp>
      <p:sp>
        <p:nvSpPr>
          <p:cNvPr id="4100" name="Bild 5" descr="Universität_Freiburg_2009_logo.png"/>
          <p:cNvSpPr>
            <a:spLocks noChangeAspect="1"/>
          </p:cNvSpPr>
          <p:nvPr/>
        </p:nvSpPr>
        <p:spPr bwMode="auto">
          <a:xfrm>
            <a:off x="7596188" y="4221163"/>
            <a:ext cx="14398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Bild 5" descr="Universität_Freiburg_2009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4373563"/>
            <a:ext cx="14398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5186000" cy="38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907704" y="188640"/>
            <a:ext cx="58929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</a:rPr>
              <a:t>Higgs boson production cross sections </a:t>
            </a:r>
            <a:endParaRPr lang="en-US" sz="2600" dirty="0">
              <a:solidFill>
                <a:srgbClr val="000090"/>
              </a:solidFill>
            </a:endParaRPr>
          </a:p>
        </p:txBody>
      </p:sp>
      <p:pic>
        <p:nvPicPr>
          <p:cNvPr id="3" name="Picture 2" descr="x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908720"/>
            <a:ext cx="5253145" cy="37846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Bildschirmfoto 2012-01-03 um 12.43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2376264" cy="3687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4725144"/>
            <a:ext cx="454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</a:rPr>
              <a:t>LHC Higgs cross-section working group, 2010, </a:t>
            </a:r>
            <a:r>
              <a:rPr lang="en-US" sz="1200" dirty="0" err="1" smtClean="0">
                <a:solidFill>
                  <a:srgbClr val="660066"/>
                </a:solidFill>
              </a:rPr>
              <a:t>arXiv</a:t>
            </a:r>
            <a:r>
              <a:rPr lang="en-US" sz="1200" dirty="0" smtClean="0">
                <a:solidFill>
                  <a:srgbClr val="660066"/>
                </a:solidFill>
              </a:rPr>
              <a:t>: 1101.0593 </a:t>
            </a:r>
            <a:endParaRPr lang="en-US" sz="12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134451"/>
            <a:ext cx="8109912" cy="1723549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ATLAS Higgs boson signal simulation: </a:t>
            </a:r>
          </a:p>
          <a:p>
            <a:endParaRPr lang="en-US" sz="1500" dirty="0" smtClean="0"/>
          </a:p>
          <a:p>
            <a:pPr marL="285750" indent="-285750">
              <a:buFontTx/>
              <a:buChar char="-"/>
            </a:pPr>
            <a:r>
              <a:rPr lang="en-US" sz="1500" dirty="0" smtClean="0"/>
              <a:t>POWHEG Monte Carlo + PYTHIA for showering and </a:t>
            </a:r>
            <a:r>
              <a:rPr lang="en-US" sz="1500" dirty="0" err="1" smtClean="0"/>
              <a:t>hadronization</a:t>
            </a:r>
            <a:r>
              <a:rPr lang="en-US" sz="1500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Cross sections normalized to calculations of LHC Higgs cross-section working group</a:t>
            </a:r>
          </a:p>
          <a:p>
            <a:r>
              <a:rPr lang="en-US" sz="1500" dirty="0"/>
              <a:t> </a:t>
            </a:r>
            <a:r>
              <a:rPr lang="en-US" sz="1500" dirty="0" smtClean="0"/>
              <a:t>     (NNLO+NNLL for </a:t>
            </a:r>
            <a:r>
              <a:rPr lang="en-US" sz="1500" dirty="0" err="1" smtClean="0"/>
              <a:t>gg</a:t>
            </a:r>
            <a:r>
              <a:rPr lang="en-US" sz="1500" dirty="0" smtClean="0"/>
              <a:t>, NNLO for VBF and VH processes)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Reweighting of Higgs boson p</a:t>
            </a:r>
            <a:r>
              <a:rPr lang="en-US" sz="1500" baseline="-25000" dirty="0" smtClean="0"/>
              <a:t>T</a:t>
            </a:r>
            <a:r>
              <a:rPr lang="en-US" sz="1500" dirty="0" smtClean="0"/>
              <a:t> spectrum in </a:t>
            </a:r>
            <a:r>
              <a:rPr lang="en-US" sz="1500" dirty="0" err="1" smtClean="0"/>
              <a:t>gg</a:t>
            </a:r>
            <a:r>
              <a:rPr lang="en-US" sz="1500" dirty="0"/>
              <a:t> </a:t>
            </a:r>
            <a:r>
              <a:rPr lang="en-US" sz="1500" dirty="0" smtClean="0"/>
              <a:t>process </a:t>
            </a:r>
            <a:r>
              <a:rPr lang="en-US" sz="1500" dirty="0" smtClean="0">
                <a:solidFill>
                  <a:srgbClr val="660066"/>
                </a:solidFill>
              </a:rPr>
              <a:t>(De Florian et al, arXiv:1109.2109)</a:t>
            </a:r>
          </a:p>
          <a:p>
            <a:pPr marL="285750" indent="-285750">
              <a:buFontTx/>
              <a:buChar char="-"/>
            </a:pPr>
            <a:r>
              <a:rPr lang="en-US" sz="1500" dirty="0" smtClean="0"/>
              <a:t>Uncertainties according to the recommendations of the LHC Higgs cross-section group</a:t>
            </a:r>
          </a:p>
        </p:txBody>
      </p:sp>
    </p:spTree>
    <p:extLst>
      <p:ext uri="{BB962C8B-B14F-4D97-AF65-F5344CB8AC3E}">
        <p14:creationId xmlns:p14="http://schemas.microsoft.com/office/powerpoint/2010/main" val="125973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051720" y="116632"/>
            <a:ext cx="45520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</a:rPr>
              <a:t>Overview on ATLAS analyses </a:t>
            </a:r>
            <a:endParaRPr lang="en-US" sz="2600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98353"/>
              </p:ext>
            </p:extLst>
          </p:nvPr>
        </p:nvGraphicFramePr>
        <p:xfrm>
          <a:off x="1115616" y="836712"/>
          <a:ext cx="6768752" cy="48965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232248"/>
                <a:gridCol w="1331413"/>
                <a:gridCol w="1140372"/>
                <a:gridCol w="2064719"/>
              </a:tblGrid>
              <a:tr h="619442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Channel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Mass range</a:t>
                      </a:r>
                    </a:p>
                    <a:p>
                      <a:pPr algn="ctr"/>
                      <a:r>
                        <a:rPr lang="en-US" sz="1600" b="0" dirty="0" smtClean="0">
                          <a:latin typeface="+mn-lt"/>
                        </a:rPr>
                        <a:t>(GeV)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L</a:t>
                      </a:r>
                      <a:r>
                        <a:rPr lang="en-US" sz="1600" b="0" baseline="-25000" dirty="0" smtClean="0">
                          <a:latin typeface="+mn-lt"/>
                        </a:rPr>
                        <a:t>int  </a:t>
                      </a:r>
                      <a:r>
                        <a:rPr lang="en-US" sz="1600" b="0" baseline="0" dirty="0" smtClean="0">
                          <a:latin typeface="+mn-lt"/>
                        </a:rPr>
                        <a:t>(fb</a:t>
                      </a:r>
                      <a:r>
                        <a:rPr lang="en-US" sz="1600" b="0" baseline="30000" dirty="0" smtClean="0">
                          <a:latin typeface="+mn-lt"/>
                        </a:rPr>
                        <a:t>-1</a:t>
                      </a:r>
                      <a:r>
                        <a:rPr lang="en-US" sz="1600" b="0" baseline="0" dirty="0" smtClean="0">
                          <a:latin typeface="+mn-lt"/>
                        </a:rPr>
                        <a:t>)</a:t>
                      </a:r>
                      <a:endParaRPr lang="en-US" sz="1600" b="0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</a:rPr>
                        <a:t>Main</a:t>
                      </a:r>
                      <a:r>
                        <a:rPr lang="en-US" sz="1600" b="0" baseline="0" dirty="0" smtClean="0">
                          <a:latin typeface="+mn-lt"/>
                        </a:rPr>
                        <a:t> backgrounds</a:t>
                      </a:r>
                      <a:endParaRPr lang="en-US" sz="1600" b="0" dirty="0">
                        <a:latin typeface="+mn-lt"/>
                      </a:endParaRPr>
                    </a:p>
                  </a:txBody>
                  <a:tcPr/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Low mass: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110 – 150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4.9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, 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600" baseline="0" dirty="0" err="1" smtClean="0">
                          <a:latin typeface="+mn-lt"/>
                          <a:cs typeface="+mn-cs"/>
                        </a:rPr>
                        <a:t>j</a:t>
                      </a:r>
                      <a:r>
                        <a:rPr lang="en-US" sz="1600" baseline="0" dirty="0" smtClean="0">
                          <a:latin typeface="+mn-lt"/>
                          <a:cs typeface="+mn-cs"/>
                        </a:rPr>
                        <a:t>,</a:t>
                      </a:r>
                      <a:r>
                        <a:rPr lang="en-US" sz="1600" dirty="0" smtClean="0">
                          <a:latin typeface="+mn-lt"/>
                        </a:rPr>
                        <a:t> </a:t>
                      </a:r>
                      <a:r>
                        <a:rPr lang="en-US" sz="1600" dirty="0" err="1" smtClean="0">
                          <a:latin typeface="+mn-lt"/>
                        </a:rPr>
                        <a:t>jj</a:t>
                      </a:r>
                      <a:r>
                        <a:rPr lang="en-US" sz="1600" dirty="0" smtClean="0">
                          <a:latin typeface="+mn-lt"/>
                        </a:rPr>
                        <a:t>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ZZ* 4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110 -  180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4.8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ZZ*, tt, </a:t>
                      </a:r>
                      <a:r>
                        <a:rPr lang="en-US" sz="1600" dirty="0" err="1" smtClean="0">
                          <a:latin typeface="+mn-lt"/>
                        </a:rPr>
                        <a:t>Zbb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WW</a:t>
                      </a:r>
                      <a:r>
                        <a:rPr lang="en-US" sz="1600" baseline="30000" dirty="0" smtClean="0">
                          <a:latin typeface="+mn-lt"/>
                          <a:sym typeface="Wingdings"/>
                        </a:rPr>
                        <a:t>(*)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 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110 – 180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2.1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WW, tt, </a:t>
                      </a:r>
                      <a:r>
                        <a:rPr lang="en-US" sz="1600" dirty="0" err="1" smtClean="0">
                          <a:latin typeface="+mn-lt"/>
                        </a:rPr>
                        <a:t>Z+jets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61944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  </a:t>
                      </a:r>
                      <a:r>
                        <a:rPr lang="en-US" sz="1600" dirty="0" smtClean="0">
                          <a:cs typeface="Arial" charset="0"/>
                        </a:rPr>
                        <a:t>ℓℓ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+ …</a:t>
                      </a:r>
                    </a:p>
                    <a:p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    </a:t>
                      </a:r>
                      <a:r>
                        <a:rPr lang="en-US" sz="1600" baseline="0" dirty="0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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baseline="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t</a:t>
                      </a:r>
                      <a:r>
                        <a:rPr lang="en-US" sz="1600" baseline="-25000" dirty="0" err="1" smtClean="0">
                          <a:latin typeface="+mn-lt"/>
                          <a:sym typeface="Wingdings"/>
                        </a:rPr>
                        <a:t>had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+ ..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110</a:t>
                      </a:r>
                      <a:r>
                        <a:rPr lang="en-US" sz="1600" baseline="0" dirty="0" smtClean="0">
                          <a:latin typeface="+mn-lt"/>
                        </a:rPr>
                        <a:t> – 140</a:t>
                      </a:r>
                    </a:p>
                    <a:p>
                      <a:pPr algn="ctr"/>
                      <a:r>
                        <a:rPr lang="en-US" sz="1600" baseline="0" dirty="0" smtClean="0">
                          <a:latin typeface="+mn-lt"/>
                        </a:rPr>
                        <a:t>100 - 150</a:t>
                      </a: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1.1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1.1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Z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tt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, tt </a:t>
                      </a:r>
                    </a:p>
                    <a:p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Z 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tt,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tt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W(Z)</a:t>
                      </a:r>
                      <a:r>
                        <a:rPr lang="en-US" sz="1600" baseline="0" dirty="0" smtClean="0">
                          <a:latin typeface="+mn-lt"/>
                        </a:rPr>
                        <a:t> H 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(</a:t>
                      </a:r>
                      <a:r>
                        <a:rPr lang="en-US" sz="1600" dirty="0" smtClean="0">
                          <a:cs typeface="Arial" charset="0"/>
                        </a:rPr>
                        <a:t>ℓℓ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) bb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+mn-lt"/>
                        </a:rPr>
                        <a:t>110 – 130 </a:t>
                      </a: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1.1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W(Z)</a:t>
                      </a:r>
                      <a:r>
                        <a:rPr lang="en-US" sz="1600" baseline="0" dirty="0" smtClean="0">
                          <a:latin typeface="+mn-lt"/>
                        </a:rPr>
                        <a:t> + jets, tt ,..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5888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+mn-lt"/>
                        </a:rPr>
                        <a:t>High mass: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 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009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</a:tr>
              <a:tr h="61944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WW 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</a:p>
                    <a:p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  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             </a:t>
                      </a:r>
                      <a:r>
                        <a:rPr lang="en-US" sz="1600" baseline="0" dirty="0" smtClean="0">
                          <a:latin typeface="+mn-lt"/>
                          <a:cs typeface="Symbol" charset="2"/>
                          <a:sym typeface="Wingdings"/>
                        </a:rPr>
                        <a:t>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n</a:t>
                      </a:r>
                      <a:r>
                        <a:rPr lang="en-US" sz="1600" baseline="0" dirty="0" smtClean="0">
                          <a:latin typeface="+mn-lt"/>
                          <a:cs typeface="Symbol" charset="2"/>
                          <a:sym typeface="Wingdings"/>
                        </a:rPr>
                        <a:t> </a:t>
                      </a:r>
                      <a:r>
                        <a:rPr lang="en-US" sz="1600" baseline="0" dirty="0" err="1" smtClean="0">
                          <a:latin typeface="+mn-lt"/>
                          <a:cs typeface="Symbol" charset="2"/>
                          <a:sym typeface="Wingdings"/>
                        </a:rPr>
                        <a:t>qq</a:t>
                      </a:r>
                      <a:endParaRPr lang="en-US" sz="1600" dirty="0">
                        <a:latin typeface="+mn-lt"/>
                        <a:cs typeface="Symbol" charset="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180 – 300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240 - 600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2.1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1.1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WW, tt, </a:t>
                      </a:r>
                      <a:r>
                        <a:rPr lang="en-US" sz="1600" dirty="0" err="1" smtClean="0">
                          <a:latin typeface="+mn-lt"/>
                        </a:rPr>
                        <a:t>Z+jets</a:t>
                      </a:r>
                      <a:endParaRPr lang="en-US" sz="1600" dirty="0" smtClean="0">
                        <a:latin typeface="+mn-lt"/>
                      </a:endParaRPr>
                    </a:p>
                    <a:p>
                      <a:r>
                        <a:rPr lang="en-US" sz="1600" dirty="0" smtClean="0">
                          <a:latin typeface="+mn-lt"/>
                        </a:rPr>
                        <a:t>W+jet, tt,</a:t>
                      </a:r>
                      <a:r>
                        <a:rPr lang="en-US" sz="1600" baseline="0" dirty="0" smtClean="0">
                          <a:latin typeface="+mn-lt"/>
                        </a:rPr>
                        <a:t> </a:t>
                      </a:r>
                      <a:r>
                        <a:rPr lang="en-US" sz="1600" dirty="0" smtClean="0">
                          <a:latin typeface="+mn-lt"/>
                        </a:rPr>
                        <a:t>jets (QCD)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8491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H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ZZ</a:t>
                      </a:r>
                      <a:r>
                        <a:rPr lang="en-US" sz="1600" baseline="0" dirty="0" smtClean="0">
                          <a:latin typeface="+mn-lt"/>
                          <a:sym typeface="Wingdings"/>
                        </a:rPr>
                        <a:t>   </a:t>
                      </a:r>
                      <a:r>
                        <a:rPr lang="en-US" sz="1600" dirty="0" smtClean="0">
                          <a:latin typeface="+mn-lt"/>
                          <a:sym typeface="Wingdings"/>
                        </a:rPr>
                        <a:t> 4</a:t>
                      </a:r>
                      <a:r>
                        <a:rPr lang="en-US" sz="1600" dirty="0" smtClean="0">
                          <a:cs typeface="Arial" charset="0"/>
                        </a:rPr>
                        <a:t>ℓ</a:t>
                      </a:r>
                      <a:endParaRPr lang="en-US" sz="1600" dirty="0" smtClean="0">
                        <a:latin typeface="+mn-lt"/>
                        <a:cs typeface="Symbol" charset="2"/>
                        <a:sym typeface="Wingding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+mn-lt"/>
                          <a:cs typeface="Symbol" charset="2"/>
                          <a:sym typeface="Wingdings"/>
                        </a:rPr>
                        <a:t>                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cs typeface="Arial" charset="0"/>
                        </a:rPr>
                        <a:t>ℓℓ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</a:t>
                      </a:r>
                      <a:r>
                        <a:rPr lang="en-US" sz="16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nn</a:t>
                      </a:r>
                      <a:endParaRPr lang="en-US" sz="1600" dirty="0" smtClean="0">
                        <a:latin typeface="Symbol" charset="2"/>
                        <a:cs typeface="Symbol" charset="2"/>
                        <a:sym typeface="Wingding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charset="2"/>
                          <a:cs typeface="Symbol" charset="2"/>
                          <a:sym typeface="Wingdings"/>
                        </a:rPr>
                        <a:t>    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            </a:t>
                      </a:r>
                      <a:r>
                        <a:rPr lang="en-US" sz="1600" dirty="0" smtClean="0">
                          <a:cs typeface="Arial" charset="0"/>
                        </a:rPr>
                        <a:t>ℓℓ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</a:t>
                      </a:r>
                      <a:r>
                        <a:rPr lang="en-US" sz="1600" dirty="0" err="1" smtClean="0">
                          <a:latin typeface="+mn-lt"/>
                          <a:cs typeface="Symbol" charset="2"/>
                          <a:sym typeface="Wingdings"/>
                        </a:rPr>
                        <a:t>qq</a:t>
                      </a:r>
                      <a:r>
                        <a:rPr lang="en-US" sz="1600" dirty="0" smtClean="0">
                          <a:latin typeface="+mn-lt"/>
                          <a:cs typeface="Symbol" charset="2"/>
                          <a:sym typeface="Wingdings"/>
                        </a:rPr>
                        <a:t>    </a:t>
                      </a:r>
                      <a:endParaRPr lang="en-US" sz="1600" dirty="0">
                        <a:latin typeface="+mn-lt"/>
                        <a:cs typeface="Symbol" charset="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180 – 600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200 – 600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200</a:t>
                      </a:r>
                      <a:r>
                        <a:rPr lang="en-US" sz="1600" baseline="0" dirty="0" smtClean="0">
                          <a:latin typeface="+mn-lt"/>
                        </a:rPr>
                        <a:t> – 600</a:t>
                      </a:r>
                      <a:r>
                        <a:rPr lang="en-US" sz="1600" dirty="0" smtClean="0">
                          <a:latin typeface="+mn-lt"/>
                        </a:rPr>
                        <a:t>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4.8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2.1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2.1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</a:rPr>
                        <a:t>ZZ</a:t>
                      </a:r>
                    </a:p>
                    <a:p>
                      <a:r>
                        <a:rPr lang="en-US" sz="1600" dirty="0" smtClean="0">
                          <a:latin typeface="+mn-lt"/>
                        </a:rPr>
                        <a:t>ZZ, tt, </a:t>
                      </a:r>
                      <a:r>
                        <a:rPr lang="en-US" sz="1600" dirty="0" err="1" smtClean="0">
                          <a:latin typeface="+mn-lt"/>
                        </a:rPr>
                        <a:t>Z+jets</a:t>
                      </a:r>
                      <a:endParaRPr lang="en-US" sz="1600" dirty="0" smtClean="0">
                        <a:latin typeface="+mn-lt"/>
                      </a:endParaRPr>
                    </a:p>
                    <a:p>
                      <a:r>
                        <a:rPr lang="en-US" sz="1600" dirty="0" err="1" smtClean="0">
                          <a:latin typeface="+mn-lt"/>
                        </a:rPr>
                        <a:t>Z+jets</a:t>
                      </a:r>
                      <a:r>
                        <a:rPr lang="en-US" sz="1600" dirty="0" smtClean="0">
                          <a:latin typeface="+mn-lt"/>
                        </a:rPr>
                        <a:t>, tt 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008801"/>
            <a:ext cx="863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Searches in 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 and 4</a:t>
            </a:r>
            <a:r>
              <a:rPr lang="en-US" sz="1600" dirty="0" smtClean="0">
                <a:cs typeface="Arial" charset="0"/>
              </a:rPr>
              <a:t>ℓ</a:t>
            </a:r>
            <a:r>
              <a:rPr lang="en-US" sz="1600" dirty="0" smtClean="0"/>
              <a:t> final states are based on the full data set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Updates of the other channels expected for </a:t>
            </a:r>
            <a:r>
              <a:rPr lang="en-US" sz="1600" dirty="0" err="1" smtClean="0"/>
              <a:t>Moriond</a:t>
            </a:r>
            <a:r>
              <a:rPr lang="en-US" sz="1600" dirty="0" smtClean="0"/>
              <a:t> 2012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(requires a solid understanding of more complex signatures at high luminosity, e.g. 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T</a:t>
            </a:r>
            <a:r>
              <a:rPr lang="en-US" sz="1600" baseline="30000" dirty="0" err="1" smtClean="0"/>
              <a:t>miss</a:t>
            </a:r>
            <a:r>
              <a:rPr lang="en-US" sz="1600" dirty="0" smtClean="0"/>
              <a:t>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230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123728" y="116632"/>
            <a:ext cx="433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</a:rPr>
              <a:t>Search for H </a:t>
            </a:r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 WW  </a:t>
            </a:r>
            <a:r>
              <a:rPr lang="en-US" sz="28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8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600" dirty="0" smtClean="0">
                <a:solidFill>
                  <a:srgbClr val="000090"/>
                </a:solidFill>
              </a:rPr>
              <a:t>  </a:t>
            </a:r>
            <a:endParaRPr lang="en-US" sz="2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92696"/>
            <a:ext cx="8784976" cy="333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 Most sensitive channel over ~130 – 180 GeV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(large H </a:t>
            </a:r>
            <a:r>
              <a:rPr lang="en-US" sz="1700" dirty="0" smtClean="0">
                <a:sym typeface="Wingdings"/>
              </a:rPr>
              <a:t> WW branching ratio around 160 GeV) </a:t>
            </a:r>
          </a:p>
          <a:p>
            <a:endParaRPr lang="en-US" sz="17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ym typeface="Wingdings"/>
              </a:rPr>
              <a:t> Clean </a:t>
            </a:r>
            <a:r>
              <a:rPr lang="en-US" sz="1700" dirty="0">
                <a:sym typeface="Wingdings"/>
              </a:rPr>
              <a:t>signature of two isolated leptons, large </a:t>
            </a:r>
            <a:r>
              <a:rPr lang="en-US" sz="1700" dirty="0" err="1">
                <a:sym typeface="Wingdings"/>
              </a:rPr>
              <a:t>E</a:t>
            </a:r>
            <a:r>
              <a:rPr lang="en-US" sz="1700" baseline="-25000" dirty="0" err="1">
                <a:sym typeface="Wingdings"/>
              </a:rPr>
              <a:t>T</a:t>
            </a:r>
            <a:r>
              <a:rPr lang="en-US" sz="1700" baseline="30000" dirty="0" err="1">
                <a:sym typeface="Wingdings"/>
              </a:rPr>
              <a:t>miss</a:t>
            </a:r>
            <a:r>
              <a:rPr lang="en-US" sz="1700" dirty="0">
                <a:sym typeface="Wingdings"/>
              </a:rPr>
              <a:t>, </a:t>
            </a:r>
          </a:p>
          <a:p>
            <a:r>
              <a:rPr lang="en-US" sz="1700" dirty="0">
                <a:sym typeface="Wingdings"/>
              </a:rPr>
              <a:t>     </a:t>
            </a:r>
            <a:r>
              <a:rPr lang="en-US" sz="1700" dirty="0" smtClean="0">
                <a:sym typeface="Wingdings"/>
              </a:rPr>
              <a:t> Topological </a:t>
            </a:r>
            <a:r>
              <a:rPr lang="en-US" sz="1700" dirty="0">
                <a:sym typeface="Wingdings"/>
              </a:rPr>
              <a:t>cuts against the “irreducible” WW background</a:t>
            </a:r>
          </a:p>
          <a:p>
            <a:r>
              <a:rPr lang="en-US" sz="1700" dirty="0">
                <a:sym typeface="Wingdings"/>
              </a:rPr>
              <a:t>      (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Df</a:t>
            </a:r>
            <a:r>
              <a:rPr lang="en-US" sz="1600" baseline="-25000" dirty="0" smtClean="0">
                <a:cs typeface="Arial" charset="0"/>
              </a:rPr>
              <a:t>ℓ</a:t>
            </a:r>
            <a:r>
              <a:rPr lang="en-US" sz="1600" baseline="-25000" dirty="0">
                <a:cs typeface="Arial" charset="0"/>
              </a:rPr>
              <a:t>ℓ</a:t>
            </a:r>
            <a:r>
              <a:rPr lang="en-US" sz="1700" dirty="0" smtClean="0">
                <a:sym typeface="Wingdings"/>
              </a:rPr>
              <a:t> </a:t>
            </a:r>
            <a:r>
              <a:rPr lang="en-US" sz="1700" dirty="0">
                <a:sym typeface="Wingdings"/>
              </a:rPr>
              <a:t>, </a:t>
            </a:r>
            <a:r>
              <a:rPr lang="en-US" sz="1700" dirty="0" smtClean="0">
                <a:sym typeface="Wingdings"/>
              </a:rPr>
              <a:t>p</a:t>
            </a:r>
            <a:r>
              <a:rPr lang="en-US" sz="1700" baseline="-25000" dirty="0" smtClean="0">
                <a:sym typeface="Wingdings"/>
              </a:rPr>
              <a:t>T</a:t>
            </a:r>
            <a:r>
              <a:rPr lang="en-US" sz="1700" dirty="0" smtClean="0">
                <a:sym typeface="Wingdings"/>
              </a:rPr>
              <a:t>(</a:t>
            </a:r>
            <a:r>
              <a:rPr lang="en-US" sz="1600" dirty="0" smtClean="0">
                <a:cs typeface="Arial" charset="0"/>
              </a:rPr>
              <a:t>ℓ</a:t>
            </a:r>
            <a:r>
              <a:rPr lang="en-US" sz="1600" dirty="0">
                <a:cs typeface="Arial" charset="0"/>
              </a:rPr>
              <a:t>ℓ</a:t>
            </a:r>
            <a:r>
              <a:rPr lang="en-US" sz="1700" dirty="0" smtClean="0">
                <a:sym typeface="Wingdings"/>
              </a:rPr>
              <a:t>), m</a:t>
            </a:r>
            <a:r>
              <a:rPr lang="en-US" sz="1600" baseline="-25000" dirty="0" smtClean="0">
                <a:cs typeface="Arial" charset="0"/>
              </a:rPr>
              <a:t>ℓ</a:t>
            </a:r>
            <a:r>
              <a:rPr lang="en-US" sz="1600" baseline="-25000" dirty="0">
                <a:cs typeface="Arial" charset="0"/>
              </a:rPr>
              <a:t>ℓ</a:t>
            </a:r>
            <a:r>
              <a:rPr lang="en-US" sz="1700" dirty="0" smtClean="0">
                <a:sym typeface="Wingdings"/>
              </a:rPr>
              <a:t>  -due to spin-0 of Higgs boson-)    </a:t>
            </a:r>
            <a:endParaRPr lang="en-US" sz="1700" dirty="0"/>
          </a:p>
          <a:p>
            <a:endParaRPr lang="en-US" sz="17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However, two neutrinos in final state, no mass peak   counting experiment   </a:t>
            </a:r>
          </a:p>
          <a:p>
            <a:endParaRPr lang="en-US" sz="1700" dirty="0">
              <a:sym typeface="Wingdings"/>
            </a:endParaRPr>
          </a:p>
          <a:p>
            <a:r>
              <a:rPr lang="en-US" sz="1700" dirty="0" smtClean="0">
                <a:sym typeface="Wingdings"/>
              </a:rPr>
              <a:t>      </a:t>
            </a:r>
            <a:r>
              <a:rPr lang="en-US" sz="1700" dirty="0" smtClean="0">
                <a:solidFill>
                  <a:srgbClr val="008000"/>
                </a:solidFill>
                <a:sym typeface="Wingdings"/>
              </a:rPr>
              <a:t>Important: - understanding of missing transverse energy and </a:t>
            </a:r>
          </a:p>
          <a:p>
            <a:r>
              <a:rPr lang="en-US" sz="17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sz="1700" dirty="0" smtClean="0">
                <a:solidFill>
                  <a:srgbClr val="008000"/>
                </a:solidFill>
                <a:sym typeface="Wingdings"/>
              </a:rPr>
              <a:t>                      - backgrounds in the signal region (transverse mass) </a:t>
            </a:r>
          </a:p>
          <a:p>
            <a:pPr marL="285750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  <a:sym typeface="Wingdings"/>
            </a:endParaRPr>
          </a:p>
        </p:txBody>
      </p:sp>
      <p:pic>
        <p:nvPicPr>
          <p:cNvPr id="6" name="Picture 3" descr="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" t="54741" r="49081" b="32910"/>
          <a:stretch>
            <a:fillRect/>
          </a:stretch>
        </p:blipFill>
        <p:spPr bwMode="auto">
          <a:xfrm>
            <a:off x="6330860" y="764704"/>
            <a:ext cx="2801937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5536" y="3995677"/>
            <a:ext cx="4508747" cy="2446824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sz="1700" dirty="0" err="1" smtClean="0">
                <a:solidFill>
                  <a:srgbClr val="000090"/>
                </a:solidFill>
              </a:rPr>
              <a:t>E</a:t>
            </a:r>
            <a:r>
              <a:rPr lang="en-US" sz="17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1700" baseline="30000" dirty="0" err="1" smtClean="0">
                <a:solidFill>
                  <a:srgbClr val="000090"/>
                </a:solidFill>
              </a:rPr>
              <a:t>miss</a:t>
            </a:r>
            <a:r>
              <a:rPr lang="en-US" sz="1700" dirty="0" smtClean="0">
                <a:solidFill>
                  <a:srgbClr val="000090"/>
                </a:solidFill>
              </a:rPr>
              <a:t> distribution after basic lepton </a:t>
            </a:r>
          </a:p>
          <a:p>
            <a:r>
              <a:rPr lang="en-US" sz="1700" dirty="0" smtClean="0">
                <a:solidFill>
                  <a:srgbClr val="000090"/>
                </a:solidFill>
              </a:rPr>
              <a:t>requirements:       p</a:t>
            </a:r>
            <a:r>
              <a:rPr lang="en-US" sz="1700" baseline="-25000" dirty="0" smtClean="0">
                <a:solidFill>
                  <a:srgbClr val="000090"/>
                </a:solidFill>
              </a:rPr>
              <a:t>T</a:t>
            </a:r>
            <a:r>
              <a:rPr lang="en-US" sz="1700" dirty="0" smtClean="0">
                <a:solidFill>
                  <a:srgbClr val="000090"/>
                </a:solidFill>
              </a:rPr>
              <a:t>   &gt; 25 / 15  GeV</a:t>
            </a: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                         m</a:t>
            </a:r>
            <a:r>
              <a:rPr lang="en-US" sz="1600" baseline="-25000" dirty="0" smtClean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600" baseline="-25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</a:rPr>
              <a:t>  &gt;         15 GeV</a:t>
            </a:r>
          </a:p>
          <a:p>
            <a:endParaRPr lang="en-US" sz="1700" dirty="0">
              <a:solidFill>
                <a:srgbClr val="000090"/>
              </a:solidFill>
            </a:endParaRPr>
          </a:p>
          <a:p>
            <a:endParaRPr lang="en-US" sz="1700" dirty="0" smtClean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 smtClean="0">
                <a:solidFill>
                  <a:srgbClr val="000090"/>
                </a:solidFill>
              </a:rPr>
              <a:t>well described (several components),   </a:t>
            </a: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 dominated by real </a:t>
            </a:r>
            <a:r>
              <a:rPr lang="en-US" sz="1700" dirty="0" err="1" smtClean="0">
                <a:solidFill>
                  <a:srgbClr val="000090"/>
                </a:solidFill>
              </a:rPr>
              <a:t>E</a:t>
            </a:r>
            <a:r>
              <a:rPr lang="en-US" sz="1700" baseline="-25000" dirty="0" err="1">
                <a:solidFill>
                  <a:srgbClr val="000090"/>
                </a:solidFill>
              </a:rPr>
              <a:t>T</a:t>
            </a:r>
            <a:r>
              <a:rPr lang="en-US" sz="1700" baseline="30000" dirty="0" err="1" smtClean="0">
                <a:solidFill>
                  <a:srgbClr val="000090"/>
                </a:solidFill>
              </a:rPr>
              <a:t>miss</a:t>
            </a:r>
            <a:r>
              <a:rPr lang="en-US" sz="1700" baseline="30000" dirty="0" smtClean="0">
                <a:solidFill>
                  <a:srgbClr val="000090"/>
                </a:solidFill>
              </a:rPr>
              <a:t>  </a:t>
            </a:r>
            <a:r>
              <a:rPr lang="en-US" sz="1700" dirty="0" smtClean="0">
                <a:solidFill>
                  <a:srgbClr val="000090"/>
                </a:solidFill>
              </a:rPr>
              <a:t>above</a:t>
            </a:r>
            <a:r>
              <a:rPr lang="en-US" sz="1700" baseline="30000" dirty="0" smtClean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~50 GeV; </a:t>
            </a:r>
          </a:p>
          <a:p>
            <a:endParaRPr lang="en-US" sz="1700" dirty="0" smtClean="0">
              <a:solidFill>
                <a:srgbClr val="000090"/>
              </a:solidFill>
            </a:endParaRP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(no large tails from fake </a:t>
            </a:r>
            <a:r>
              <a:rPr lang="en-US" sz="1700" dirty="0" err="1" smtClean="0">
                <a:solidFill>
                  <a:srgbClr val="000090"/>
                </a:solidFill>
              </a:rPr>
              <a:t>E</a:t>
            </a:r>
            <a:r>
              <a:rPr lang="en-US" sz="1700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1700" baseline="30000" dirty="0" err="1" smtClean="0">
                <a:solidFill>
                  <a:srgbClr val="000090"/>
                </a:solidFill>
              </a:rPr>
              <a:t>miss</a:t>
            </a:r>
            <a:r>
              <a:rPr lang="en-US" sz="1700" dirty="0" smtClean="0">
                <a:solidFill>
                  <a:srgbClr val="000090"/>
                </a:solidFill>
              </a:rPr>
              <a:t> visible)  </a:t>
            </a:r>
          </a:p>
        </p:txBody>
      </p:sp>
      <p:pic>
        <p:nvPicPr>
          <p:cNvPr id="22" name="Picture 21" descr="ETMI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85957"/>
            <a:ext cx="4104456" cy="2946232"/>
          </a:xfrm>
          <a:prstGeom prst="rect">
            <a:avLst/>
          </a:prstGeom>
        </p:spPr>
      </p:pic>
      <p:pic>
        <p:nvPicPr>
          <p:cNvPr id="23" name="Picture 6" descr="Bildschirmfoto 2011-11-15 um 23.07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73016"/>
            <a:ext cx="2304256" cy="4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89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123728" y="260648"/>
            <a:ext cx="45753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90"/>
                </a:solidFill>
              </a:rPr>
              <a:t>Search for H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 WW 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 </a:t>
            </a:r>
            <a:r>
              <a:rPr lang="en-US" sz="2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(cont.)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000090"/>
                </a:solidFill>
              </a:rPr>
              <a:t>  </a:t>
            </a:r>
            <a:endParaRPr lang="en-US" sz="2200" dirty="0">
              <a:solidFill>
                <a:srgbClr val="000090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79512" y="908720"/>
            <a:ext cx="842757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 smtClean="0"/>
              <a:t>Additional cuts:     </a:t>
            </a:r>
            <a:r>
              <a:rPr lang="en-US" sz="1800" dirty="0"/>
              <a:t>Z-mass </a:t>
            </a:r>
            <a:r>
              <a:rPr lang="en-US" sz="1800" dirty="0" smtClean="0"/>
              <a:t>veto:           </a:t>
            </a:r>
            <a:r>
              <a:rPr lang="en-US" sz="1800" dirty="0"/>
              <a:t>|</a:t>
            </a:r>
            <a:r>
              <a:rPr lang="en-US" sz="1800" dirty="0" smtClean="0"/>
              <a:t>m</a:t>
            </a:r>
            <a:r>
              <a:rPr lang="en-US" sz="1800" baseline="-25000" dirty="0" smtClean="0">
                <a:cs typeface="Arial" charset="0"/>
              </a:rPr>
              <a:t>ℓ</a:t>
            </a:r>
            <a:r>
              <a:rPr lang="en-US" sz="1800" baseline="-25000" dirty="0">
                <a:cs typeface="Arial" charset="0"/>
              </a:rPr>
              <a:t>ℓ</a:t>
            </a:r>
            <a:r>
              <a:rPr lang="en-US" sz="1800" dirty="0" smtClean="0"/>
              <a:t> </a:t>
            </a:r>
            <a:r>
              <a:rPr lang="en-US" sz="1800" dirty="0"/>
              <a:t>–</a:t>
            </a:r>
            <a:r>
              <a:rPr lang="en-US" sz="1800" dirty="0" err="1"/>
              <a:t>m</a:t>
            </a:r>
            <a:r>
              <a:rPr lang="en-US" sz="1800" baseline="-25000" dirty="0" err="1"/>
              <a:t>Z</a:t>
            </a:r>
            <a:r>
              <a:rPr lang="en-US" sz="1800" dirty="0"/>
              <a:t> | &lt; 15 GeV   (ee, </a:t>
            </a:r>
            <a:r>
              <a:rPr lang="en-US" sz="1800" dirty="0">
                <a:latin typeface="Symbol" charset="0"/>
                <a:cs typeface="Symbol" charset="0"/>
              </a:rPr>
              <a:t>mm</a:t>
            </a:r>
            <a:r>
              <a:rPr lang="en-US" sz="1800" dirty="0"/>
              <a:t>)</a:t>
            </a:r>
          </a:p>
          <a:p>
            <a:r>
              <a:rPr lang="en-US" sz="1800" dirty="0"/>
              <a:t>                          </a:t>
            </a:r>
            <a:r>
              <a:rPr lang="en-US" sz="1800" dirty="0" smtClean="0"/>
              <a:t>       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T</a:t>
            </a:r>
            <a:r>
              <a:rPr lang="en-US" sz="1800" baseline="-25000" dirty="0" err="1"/>
              <a:t>,rel</a:t>
            </a:r>
            <a:r>
              <a:rPr lang="en-US" sz="1800" baseline="-25000" dirty="0"/>
              <a:t> </a:t>
            </a:r>
            <a:r>
              <a:rPr lang="en-US" sz="1800" baseline="30000" dirty="0"/>
              <a:t>miss</a:t>
            </a:r>
            <a:r>
              <a:rPr lang="en-US" sz="1800" dirty="0"/>
              <a:t> &gt; 40 GeV  (</a:t>
            </a:r>
            <a:r>
              <a:rPr lang="en-US" sz="1800" dirty="0" err="1"/>
              <a:t>ee,</a:t>
            </a:r>
            <a:r>
              <a:rPr lang="en-US" sz="1800" dirty="0" err="1">
                <a:latin typeface="Symbol" charset="0"/>
                <a:cs typeface="Symbol" charset="0"/>
              </a:rPr>
              <a:t>mm</a:t>
            </a:r>
            <a:r>
              <a:rPr lang="en-US" sz="1800" dirty="0" smtClean="0">
                <a:latin typeface="Symbol" charset="0"/>
                <a:cs typeface="Symbol" charset="0"/>
              </a:rPr>
              <a:t>)</a:t>
            </a:r>
            <a:r>
              <a:rPr lang="en-US" sz="1800" dirty="0" smtClean="0"/>
              <a:t>,    &gt; </a:t>
            </a:r>
            <a:r>
              <a:rPr lang="en-US" sz="1800" dirty="0"/>
              <a:t>25 GeV  (</a:t>
            </a:r>
            <a:r>
              <a:rPr lang="en-US" sz="1800" dirty="0" err="1"/>
              <a:t>e</a:t>
            </a:r>
            <a:r>
              <a:rPr lang="en-US" sz="1800" dirty="0" err="1">
                <a:latin typeface="Symbol" charset="0"/>
                <a:cs typeface="Symbol" charset="0"/>
              </a:rPr>
              <a:t>m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Split according to jet multiplicity 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multiplicity distribution well described </a:t>
            </a:r>
          </a:p>
          <a:p>
            <a:r>
              <a:rPr lang="en-US" sz="1800" dirty="0" smtClean="0"/>
              <a:t>     (E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&gt; 25 GeV)                             </a:t>
            </a:r>
            <a:r>
              <a:rPr lang="en-US" sz="1800" dirty="0" smtClean="0">
                <a:sym typeface="Wingdings"/>
              </a:rPr>
              <a:t> background composition depends on # jets</a:t>
            </a:r>
            <a:endParaRPr lang="en-US" sz="1800" dirty="0"/>
          </a:p>
        </p:txBody>
      </p:sp>
      <p:pic>
        <p:nvPicPr>
          <p:cNvPr id="12" name="Picture 11" descr="NJE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4536504" cy="325636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031866"/>
              </p:ext>
            </p:extLst>
          </p:nvPr>
        </p:nvGraphicFramePr>
        <p:xfrm>
          <a:off x="5076056" y="4437112"/>
          <a:ext cx="3820908" cy="1508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73636"/>
                <a:gridCol w="1273636"/>
                <a:gridCol w="127363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Control region</a:t>
                      </a:r>
                      <a:endParaRPr lang="en-US" sz="15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 MC</a:t>
                      </a:r>
                      <a:r>
                        <a:rPr lang="en-US" sz="1500" b="1" baseline="0" dirty="0" smtClean="0">
                          <a:solidFill>
                            <a:srgbClr val="000090"/>
                          </a:solidFill>
                        </a:rPr>
                        <a:t> expectation</a:t>
                      </a:r>
                      <a:endParaRPr lang="en-US" sz="15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 Observed </a:t>
                      </a:r>
                    </a:p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in data</a:t>
                      </a:r>
                      <a:endParaRPr lang="en-US" sz="15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WW 0-jet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296±36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296</a:t>
                      </a:r>
                      <a:endParaRPr lang="en-US" sz="15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WW 1-jet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171±21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184</a:t>
                      </a:r>
                      <a:endParaRPr lang="en-US" sz="15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Top 1-jet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270±69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249</a:t>
                      </a:r>
                      <a:endParaRPr lang="en-US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30602" y="2708920"/>
            <a:ext cx="403187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 Use control regions with small signal </a:t>
            </a:r>
          </a:p>
          <a:p>
            <a:r>
              <a:rPr lang="en-US" sz="1700" dirty="0" smtClean="0"/>
              <a:t>      contamination in data to constrain</a:t>
            </a:r>
          </a:p>
          <a:p>
            <a:r>
              <a:rPr lang="en-US" sz="1700" dirty="0" smtClean="0"/>
              <a:t>      the backgrounds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Use Monte Carlo to extrapolate into 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 the signal region</a:t>
            </a:r>
            <a:r>
              <a:rPr lang="en-US" sz="1700" dirty="0" smtClean="0"/>
              <a:t>  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08632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123728" y="260648"/>
            <a:ext cx="45753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 smtClean="0">
                <a:solidFill>
                  <a:srgbClr val="000090"/>
                </a:solidFill>
              </a:rPr>
              <a:t>Search for H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 WW 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 </a:t>
            </a:r>
            <a:r>
              <a:rPr lang="en-US" sz="2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(cont.)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200" dirty="0" smtClean="0">
                <a:solidFill>
                  <a:srgbClr val="000090"/>
                </a:solidFill>
              </a:rPr>
              <a:t>  </a:t>
            </a:r>
            <a:endParaRPr lang="en-US" sz="2200" dirty="0">
              <a:solidFill>
                <a:srgbClr val="000090"/>
              </a:solidFill>
            </a:endParaRPr>
          </a:p>
        </p:txBody>
      </p:sp>
      <p:pic>
        <p:nvPicPr>
          <p:cNvPr id="17" name="Picture 16" descr="plot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3631644" cy="2606842"/>
          </a:xfrm>
          <a:prstGeom prst="rect">
            <a:avLst/>
          </a:prstGeom>
        </p:spPr>
      </p:pic>
      <p:pic>
        <p:nvPicPr>
          <p:cNvPr id="18" name="Picture 17" descr="plot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611369" cy="2592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5536" y="836712"/>
            <a:ext cx="7789312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Transverse mass distributions for the 0- and 1-jet events after additional </a:t>
            </a:r>
          </a:p>
          <a:p>
            <a:r>
              <a:rPr lang="en-US" dirty="0" smtClean="0"/>
              <a:t>     topological cuts (</a:t>
            </a:r>
            <a:r>
              <a:rPr lang="en-US" dirty="0" err="1" smtClean="0">
                <a:latin typeface="Symbol" charset="2"/>
                <a:cs typeface="Symbol" charset="2"/>
              </a:rPr>
              <a:t>Df</a:t>
            </a:r>
            <a:r>
              <a:rPr lang="en-US" baseline="-25000" dirty="0" smtClean="0">
                <a:cs typeface="Arial" charset="0"/>
              </a:rPr>
              <a:t>ℓ</a:t>
            </a:r>
            <a:r>
              <a:rPr lang="en-US" baseline="-25000" dirty="0">
                <a:cs typeface="Arial" charset="0"/>
              </a:rPr>
              <a:t>ℓ</a:t>
            </a:r>
            <a:r>
              <a:rPr lang="en-US" dirty="0" smtClean="0"/>
              <a:t> &lt; 1.3, m</a:t>
            </a:r>
            <a:r>
              <a:rPr lang="en-US" baseline="-25000" dirty="0" smtClean="0">
                <a:cs typeface="Arial" charset="0"/>
              </a:rPr>
              <a:t>ℓ</a:t>
            </a:r>
            <a:r>
              <a:rPr lang="en-US" baseline="-25000" dirty="0">
                <a:cs typeface="Arial" charset="0"/>
              </a:rPr>
              <a:t>ℓ</a:t>
            </a:r>
            <a:r>
              <a:rPr lang="en-US" baseline="-25000" dirty="0" smtClean="0"/>
              <a:t> </a:t>
            </a:r>
            <a:r>
              <a:rPr lang="en-US" dirty="0" smtClean="0"/>
              <a:t>&lt; 50 GeV)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Number of events after final cuts:  0.75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 </a:t>
            </a:r>
          </a:p>
        </p:txBody>
      </p:sp>
      <p:pic>
        <p:nvPicPr>
          <p:cNvPr id="20" name="Picture 8" descr="Bildschirmfoto 2011-11-16 um 15.40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2369566" cy="4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784778"/>
              </p:ext>
            </p:extLst>
          </p:nvPr>
        </p:nvGraphicFramePr>
        <p:xfrm>
          <a:off x="755576" y="4869160"/>
          <a:ext cx="4536504" cy="1483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60240"/>
                <a:gridCol w="1224136"/>
                <a:gridCol w="11521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b="1" dirty="0" err="1" smtClean="0">
                          <a:solidFill>
                            <a:srgbClr val="000090"/>
                          </a:solidFill>
                        </a:rPr>
                        <a:t>m</a:t>
                      </a:r>
                      <a:r>
                        <a:rPr lang="en-US" sz="1500" b="1" baseline="-25000" dirty="0" err="1" smtClean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 = 130 GeV </a:t>
                      </a:r>
                      <a:endParaRPr lang="en-US" sz="15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0-jet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90"/>
                          </a:solidFill>
                        </a:rPr>
                        <a:t>1-jet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Observed in data</a:t>
                      </a:r>
                      <a:endParaRPr lang="en-US" sz="15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67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27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Expected background</a:t>
                      </a:r>
                      <a:endParaRPr lang="en-US" sz="15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56 ± 10</a:t>
                      </a:r>
                      <a:endParaRPr lang="en-US" sz="15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20  ±  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Expected signal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14 ±  3</a:t>
                      </a:r>
                      <a:endParaRPr lang="en-US" sz="15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solidFill>
                            <a:srgbClr val="000090"/>
                          </a:solidFill>
                        </a:rPr>
                        <a:t>4.9 ±  1.1</a:t>
                      </a:r>
                      <a:endParaRPr lang="en-US" sz="15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724128" y="5157192"/>
            <a:ext cx="30583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Dominant syst. uncertainties: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background normalization</a:t>
            </a:r>
          </a:p>
          <a:p>
            <a:r>
              <a:rPr lang="en-US" sz="1600" dirty="0" smtClean="0"/>
              <a:t>     (statistics in control regions)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cross sections, </a:t>
            </a:r>
            <a:r>
              <a:rPr lang="en-US" sz="1600" dirty="0" err="1" smtClean="0"/>
              <a:t>pdfs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energy scales, </a:t>
            </a:r>
            <a:r>
              <a:rPr lang="en-US" sz="1600" dirty="0" err="1" smtClean="0"/>
              <a:t>E</a:t>
            </a:r>
            <a:r>
              <a:rPr lang="en-US" sz="1600" baseline="-25000" dirty="0" err="1"/>
              <a:t>T</a:t>
            </a:r>
            <a:r>
              <a:rPr lang="en-US" sz="1600" baseline="30000" dirty="0" err="1" smtClean="0"/>
              <a:t>miss</a:t>
            </a:r>
            <a:endParaRPr lang="en-US" sz="1600" baseline="300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566526" y="64302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3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 </a:t>
            </a:r>
            <a:r>
              <a:rPr lang="en-US" sz="2400" dirty="0">
                <a:sym typeface="Wingdings"/>
              </a:rPr>
              <a:t> WW  </a:t>
            </a:r>
            <a:r>
              <a:rPr lang="en-US" sz="2400" dirty="0">
                <a:cs typeface="Arial" charset="0"/>
              </a:rPr>
              <a:t>ℓ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cs typeface="Arial" charset="0"/>
              </a:rPr>
              <a:t>ℓ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n:  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s</a:t>
            </a:r>
            <a:r>
              <a:rPr lang="en-US" sz="2600" dirty="0" smtClean="0">
                <a:latin typeface="Arial" charset="0"/>
                <a:ea typeface="ＭＳ Ｐゴシック" charset="0"/>
                <a:cs typeface="ＭＳ Ｐゴシック" charset="0"/>
              </a:rPr>
              <a:t>ensitivity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and exclusion </a:t>
            </a: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323850" y="836613"/>
            <a:ext cx="403212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1500" dirty="0" smtClean="0"/>
              <a:t>     Cross </a:t>
            </a:r>
            <a:r>
              <a:rPr lang="en-US" sz="1500" dirty="0"/>
              <a:t>sections </a:t>
            </a:r>
            <a:r>
              <a:rPr lang="en-US" sz="1500" dirty="0">
                <a:latin typeface="Symbol" charset="0"/>
                <a:cs typeface="Symbol" charset="0"/>
              </a:rPr>
              <a:t>s</a:t>
            </a:r>
            <a:r>
              <a:rPr lang="en-US" sz="1500" baseline="-25000" dirty="0"/>
              <a:t>95</a:t>
            </a:r>
            <a:r>
              <a:rPr lang="en-US" sz="1500" dirty="0"/>
              <a:t> </a:t>
            </a:r>
            <a:r>
              <a:rPr lang="en-US" sz="1500" dirty="0" smtClean="0"/>
              <a:t>that </a:t>
            </a:r>
            <a:r>
              <a:rPr lang="en-US" sz="1500" dirty="0"/>
              <a:t>can be excluded </a:t>
            </a:r>
            <a:endParaRPr lang="en-US" sz="1500" dirty="0" smtClean="0"/>
          </a:p>
          <a:p>
            <a:pPr marL="0" indent="0"/>
            <a:r>
              <a:rPr lang="en-US" sz="1500" dirty="0"/>
              <a:t> </a:t>
            </a:r>
            <a:r>
              <a:rPr lang="en-US" sz="1500" dirty="0" smtClean="0"/>
              <a:t>    with </a:t>
            </a:r>
            <a:r>
              <a:rPr lang="en-US" sz="1500" dirty="0"/>
              <a:t>a </a:t>
            </a:r>
            <a:r>
              <a:rPr lang="en-US" sz="1500" dirty="0" smtClean="0"/>
              <a:t>C.L</a:t>
            </a:r>
            <a:r>
              <a:rPr lang="en-US" sz="1500" dirty="0"/>
              <a:t>. </a:t>
            </a:r>
            <a:r>
              <a:rPr lang="en-US" sz="1500" dirty="0" smtClean="0"/>
              <a:t>of 95%, normalized to </a:t>
            </a:r>
            <a:r>
              <a:rPr lang="en-US" sz="1500" dirty="0"/>
              <a:t>the </a:t>
            </a:r>
            <a:endParaRPr lang="en-US" sz="1500" dirty="0" smtClean="0"/>
          </a:p>
          <a:p>
            <a:pPr marL="0" indent="0"/>
            <a:r>
              <a:rPr lang="en-US" sz="1500" dirty="0"/>
              <a:t> </a:t>
            </a:r>
            <a:r>
              <a:rPr lang="en-US" sz="1500" dirty="0" smtClean="0"/>
              <a:t>    Standard </a:t>
            </a:r>
            <a:r>
              <a:rPr lang="en-US" sz="1500" dirty="0"/>
              <a:t>Model cross </a:t>
            </a:r>
            <a:r>
              <a:rPr lang="en-US" sz="1500" dirty="0" smtClean="0"/>
              <a:t>sections  </a:t>
            </a:r>
            <a:endParaRPr lang="en-US" sz="1500" dirty="0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95536" y="6165503"/>
            <a:ext cx="813690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300" dirty="0" smtClean="0"/>
              <a:t>The </a:t>
            </a:r>
            <a:r>
              <a:rPr lang="en-US" sz="1300" dirty="0"/>
              <a:t>observed limits at neighboring mass points are highly correlated due to </a:t>
            </a:r>
            <a:r>
              <a:rPr lang="en-US" sz="1300" dirty="0" smtClean="0"/>
              <a:t>the limited </a:t>
            </a:r>
            <a:r>
              <a:rPr lang="en-US" sz="1300" dirty="0"/>
              <a:t>mass resolution in this final </a:t>
            </a:r>
            <a:r>
              <a:rPr lang="en-US" sz="1300" dirty="0" smtClean="0"/>
              <a:t>state. The discontinuities </a:t>
            </a:r>
            <a:r>
              <a:rPr lang="en-US" sz="1300" dirty="0"/>
              <a:t>in the expected and observed limits at </a:t>
            </a:r>
            <a:r>
              <a:rPr lang="en-US" sz="1300" dirty="0" smtClean="0"/>
              <a:t>170 and 220 </a:t>
            </a:r>
            <a:r>
              <a:rPr lang="en-US" sz="1300" dirty="0"/>
              <a:t>GeV </a:t>
            </a:r>
            <a:r>
              <a:rPr lang="en-US" sz="1300" dirty="0" smtClean="0"/>
              <a:t>are </a:t>
            </a:r>
            <a:r>
              <a:rPr lang="en-US" sz="1300" dirty="0"/>
              <a:t>caused by a change </a:t>
            </a:r>
            <a:r>
              <a:rPr lang="en-US" sz="1300" dirty="0" smtClean="0"/>
              <a:t>of the selection cuts at these points </a:t>
            </a:r>
            <a:endParaRPr lang="en-US" sz="1300" dirty="0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67544" y="4797152"/>
            <a:ext cx="8280920" cy="1107996"/>
          </a:xfrm>
          <a:prstGeom prst="rect">
            <a:avLst/>
          </a:prstGeom>
          <a:solidFill>
            <a:srgbClr val="FE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Excluded mass regions (95% C.L.)</a:t>
            </a:r>
            <a:r>
              <a:rPr lang="en-US" dirty="0" smtClean="0">
                <a:solidFill>
                  <a:srgbClr val="000090"/>
                </a:solidFill>
              </a:rPr>
              <a:t>:    145 </a:t>
            </a:r>
            <a:r>
              <a:rPr lang="en-US" dirty="0">
                <a:solidFill>
                  <a:srgbClr val="000090"/>
                </a:solidFill>
              </a:rPr>
              <a:t>&lt; </a:t>
            </a:r>
            <a:r>
              <a:rPr lang="en-US" dirty="0" err="1">
                <a:solidFill>
                  <a:srgbClr val="000090"/>
                </a:solidFill>
              </a:rPr>
              <a:t>m</a:t>
            </a:r>
            <a:r>
              <a:rPr lang="en-US" baseline="-25000" dirty="0" err="1">
                <a:solidFill>
                  <a:srgbClr val="000090"/>
                </a:solidFill>
              </a:rPr>
              <a:t>H</a:t>
            </a:r>
            <a:r>
              <a:rPr lang="en-US" baseline="-25000" dirty="0">
                <a:solidFill>
                  <a:srgbClr val="000090"/>
                </a:solidFill>
              </a:rPr>
              <a:t>   </a:t>
            </a:r>
            <a:r>
              <a:rPr lang="en-US" dirty="0">
                <a:solidFill>
                  <a:srgbClr val="000090"/>
                </a:solidFill>
              </a:rPr>
              <a:t>&lt; </a:t>
            </a:r>
            <a:r>
              <a:rPr lang="en-US" dirty="0" smtClean="0">
                <a:solidFill>
                  <a:srgbClr val="000090"/>
                </a:solidFill>
              </a:rPr>
              <a:t>206 </a:t>
            </a:r>
            <a:r>
              <a:rPr lang="en-US" dirty="0">
                <a:solidFill>
                  <a:srgbClr val="000090"/>
                </a:solidFill>
              </a:rPr>
              <a:t>GeV 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(Expected </a:t>
            </a:r>
            <a:r>
              <a:rPr lang="en-US" sz="1600" dirty="0">
                <a:solidFill>
                  <a:srgbClr val="000090"/>
                </a:solidFill>
              </a:rPr>
              <a:t>exclusion: </a:t>
            </a:r>
            <a:r>
              <a:rPr lang="en-US" sz="1600" dirty="0" smtClean="0">
                <a:solidFill>
                  <a:srgbClr val="000090"/>
                </a:solidFill>
              </a:rPr>
              <a:t> 134 </a:t>
            </a:r>
            <a:r>
              <a:rPr lang="en-US" sz="1600" dirty="0">
                <a:solidFill>
                  <a:srgbClr val="000090"/>
                </a:solidFill>
              </a:rPr>
              <a:t>&lt; </a:t>
            </a:r>
            <a:r>
              <a:rPr lang="en-US" sz="1600" dirty="0" err="1">
                <a:solidFill>
                  <a:srgbClr val="000090"/>
                </a:solidFill>
              </a:rPr>
              <a:t>m</a:t>
            </a:r>
            <a:r>
              <a:rPr lang="en-US" sz="1600" baseline="-25000" dirty="0" err="1">
                <a:solidFill>
                  <a:srgbClr val="000090"/>
                </a:solidFill>
              </a:rPr>
              <a:t>H</a:t>
            </a:r>
            <a:r>
              <a:rPr lang="en-US" sz="1600" baseline="-25000" dirty="0">
                <a:solidFill>
                  <a:srgbClr val="000090"/>
                </a:solidFill>
              </a:rPr>
              <a:t> </a:t>
            </a:r>
            <a:r>
              <a:rPr lang="en-US" sz="1600" baseline="-25000" dirty="0" smtClean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</a:rPr>
              <a:t>&lt; </a:t>
            </a:r>
            <a:r>
              <a:rPr lang="en-US" sz="1600" dirty="0" smtClean="0">
                <a:solidFill>
                  <a:srgbClr val="000090"/>
                </a:solidFill>
              </a:rPr>
              <a:t>200 GeV)  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Observed limit within 2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0090"/>
                </a:solidFill>
              </a:rPr>
              <a:t> of expected, maximal deviation: 1.9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0090"/>
                </a:solidFill>
              </a:rPr>
              <a:t> for a mass around 130 GeV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00808"/>
            <a:ext cx="4271599" cy="3096344"/>
          </a:xfrm>
          <a:prstGeom prst="rect">
            <a:avLst/>
          </a:prstGeom>
        </p:spPr>
      </p:pic>
      <p:pic>
        <p:nvPicPr>
          <p:cNvPr id="8" name="Picture 7" descr="plot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85" y="1740431"/>
            <a:ext cx="4216935" cy="3056721"/>
          </a:xfrm>
          <a:prstGeom prst="rect">
            <a:avLst/>
          </a:prstGeom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932040" y="980728"/>
            <a:ext cx="40321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/>
            <a:r>
              <a:rPr lang="en-US" sz="1500" dirty="0" smtClean="0"/>
              <a:t>     p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: consistency of the data with the </a:t>
            </a:r>
          </a:p>
          <a:p>
            <a:pPr marL="0" indent="0"/>
            <a:r>
              <a:rPr lang="en-US" sz="1500" dirty="0"/>
              <a:t> </a:t>
            </a:r>
            <a:r>
              <a:rPr lang="en-US" sz="1500" dirty="0" smtClean="0"/>
              <a:t>    background-only hypothesis  </a:t>
            </a:r>
            <a:endParaRPr lang="en-US" sz="15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67544" y="6165304"/>
            <a:ext cx="1080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092280" y="2348880"/>
            <a:ext cx="1296143" cy="646331"/>
          </a:xfrm>
          <a:prstGeom prst="rect">
            <a:avLst/>
          </a:prstGeom>
          <a:solidFill>
            <a:srgbClr val="FEFF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ffectLst/>
              </a:rPr>
              <a:t>Expected from a</a:t>
            </a:r>
          </a:p>
          <a:p>
            <a:r>
              <a:rPr lang="en-US" sz="1200" dirty="0" smtClean="0">
                <a:effectLst/>
              </a:rPr>
              <a:t>SM Higgs </a:t>
            </a:r>
            <a:r>
              <a:rPr lang="en-US" sz="1200" dirty="0" smtClean="0"/>
              <a:t>boson at </a:t>
            </a:r>
            <a:r>
              <a:rPr lang="en-US" sz="1200" dirty="0" smtClean="0">
                <a:effectLst/>
              </a:rPr>
              <a:t>given </a:t>
            </a:r>
            <a:r>
              <a:rPr lang="en-US" sz="1200" dirty="0" err="1" smtClean="0">
                <a:effectLst/>
              </a:rPr>
              <a:t>m</a:t>
            </a:r>
            <a:r>
              <a:rPr lang="en-US" sz="1200" baseline="-25000" dirty="0" err="1" smtClean="0">
                <a:effectLst/>
              </a:rPr>
              <a:t>H</a:t>
            </a:r>
            <a:endParaRPr lang="en-US" sz="1200" baseline="-25000" dirty="0">
              <a:effectLst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flipH="1" flipV="1">
            <a:off x="6732240" y="2636917"/>
            <a:ext cx="360040" cy="3512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>
            <a:spLocks noChangeAspect="1"/>
          </p:cNvSpPr>
          <p:nvPr/>
        </p:nvSpPr>
        <p:spPr bwMode="auto">
          <a:xfrm>
            <a:off x="1475656" y="2420888"/>
            <a:ext cx="448055" cy="4438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</a:t>
            </a: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cs typeface="Symbol" charset="2"/>
              </a:rPr>
              <a:t>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300" dirty="0" smtClean="0"/>
              <a:t>1</a:t>
            </a:r>
            <a:r>
              <a:rPr lang="en-US" sz="1300" dirty="0" smtClean="0">
                <a:latin typeface="Symbol" charset="2"/>
                <a:cs typeface="Symbol" charset="2"/>
              </a:rPr>
              <a:t>s</a:t>
            </a:r>
            <a:endParaRPr kumimoji="0" lang="en-US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056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915816" y="260648"/>
            <a:ext cx="34555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90"/>
                </a:solidFill>
              </a:rPr>
              <a:t>Search for H </a:t>
            </a:r>
            <a:r>
              <a:rPr lang="en-US" sz="32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32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3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124744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One of the important discovery channels at low mass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/>
              <a:t> M</a:t>
            </a:r>
            <a:r>
              <a:rPr lang="en-US" dirty="0" smtClean="0"/>
              <a:t>ass reconstruction possible, needs good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mass resolution and direction </a:t>
            </a:r>
          </a:p>
          <a:p>
            <a:r>
              <a:rPr lang="en-US" dirty="0"/>
              <a:t> </a:t>
            </a:r>
            <a:r>
              <a:rPr lang="en-US" dirty="0" smtClean="0"/>
              <a:t>    measurement of photons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Challenges:  </a:t>
            </a:r>
          </a:p>
          <a:p>
            <a:r>
              <a:rPr lang="en-US" dirty="0"/>
              <a:t> </a:t>
            </a:r>
            <a:r>
              <a:rPr lang="en-US" dirty="0" smtClean="0"/>
              <a:t>     -  signal-to-background ratio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/>
              <a:t>(</a:t>
            </a:r>
            <a:r>
              <a:rPr lang="en-US" dirty="0" smtClean="0"/>
              <a:t>small</a:t>
            </a:r>
            <a:r>
              <a:rPr lang="en-US" dirty="0" smtClean="0"/>
              <a:t>, </a:t>
            </a:r>
            <a:r>
              <a:rPr lang="en-US" dirty="0" smtClean="0"/>
              <a:t>but smooth irreducible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background)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-  reducible backgrounds from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j</a:t>
            </a:r>
            <a:r>
              <a:rPr lang="en-US" dirty="0" smtClean="0"/>
              <a:t> and </a:t>
            </a:r>
            <a:r>
              <a:rPr lang="en-US" dirty="0" err="1" smtClean="0"/>
              <a:t>jj</a:t>
            </a:r>
            <a:r>
              <a:rPr lang="en-US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/>
              <a:t>(</a:t>
            </a:r>
            <a:r>
              <a:rPr lang="en-US" dirty="0" smtClean="0"/>
              <a:t>several orders of magnitude larger than irreducible one)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amount of material in the LHC trackers;</a:t>
            </a:r>
          </a:p>
          <a:p>
            <a:r>
              <a:rPr lang="en-US" dirty="0"/>
              <a:t> </a:t>
            </a:r>
            <a:r>
              <a:rPr lang="en-US" dirty="0" smtClean="0"/>
              <a:t>    requires the reconstruction of converted photons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6732240" y="2780928"/>
            <a:ext cx="1690688" cy="569913"/>
            <a:chOff x="2448" y="1852"/>
            <a:chExt cx="799" cy="518"/>
          </a:xfrm>
        </p:grpSpPr>
        <p:sp>
          <p:nvSpPr>
            <p:cNvPr id="12" name="Text Box 5"/>
            <p:cNvSpPr txBox="1">
              <a:spLocks noChangeAspect="1" noChangeArrowheads="1"/>
            </p:cNvSpPr>
            <p:nvPr/>
          </p:nvSpPr>
          <p:spPr bwMode="auto">
            <a:xfrm>
              <a:off x="2448" y="1852"/>
              <a:ext cx="13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Times New Roman" charset="0"/>
                </a:rPr>
                <a:t>q</a:t>
              </a:r>
            </a:p>
          </p:txBody>
        </p:sp>
        <p:sp>
          <p:nvSpPr>
            <p:cNvPr id="13" name="Text Box 6"/>
            <p:cNvSpPr txBox="1">
              <a:spLocks noChangeAspect="1" noChangeArrowheads="1"/>
            </p:cNvSpPr>
            <p:nvPr/>
          </p:nvSpPr>
          <p:spPr bwMode="auto">
            <a:xfrm>
              <a:off x="2460" y="2044"/>
              <a:ext cx="13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latin typeface="Times New Roman" charset="0"/>
                </a:rPr>
                <a:t>q</a:t>
              </a:r>
            </a:p>
          </p:txBody>
        </p:sp>
        <p:sp>
          <p:nvSpPr>
            <p:cNvPr id="14" name="Line 7"/>
            <p:cNvSpPr>
              <a:spLocks noChangeAspect="1" noChangeShapeType="1"/>
            </p:cNvSpPr>
            <p:nvPr/>
          </p:nvSpPr>
          <p:spPr bwMode="auto">
            <a:xfrm>
              <a:off x="2605" y="1976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Aspect="1" noChangeShapeType="1"/>
            </p:cNvSpPr>
            <p:nvPr/>
          </p:nvSpPr>
          <p:spPr bwMode="auto">
            <a:xfrm>
              <a:off x="2751" y="1976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Aspect="1" noChangeShapeType="1"/>
            </p:cNvSpPr>
            <p:nvPr/>
          </p:nvSpPr>
          <p:spPr bwMode="auto">
            <a:xfrm>
              <a:off x="2605" y="2169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0"/>
            <p:cNvSpPr>
              <a:spLocks noChangeAspect="1" noChangeShapeType="1"/>
            </p:cNvSpPr>
            <p:nvPr/>
          </p:nvSpPr>
          <p:spPr bwMode="auto">
            <a:xfrm>
              <a:off x="2751" y="2169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Aspect="1" noChangeShapeType="1"/>
            </p:cNvSpPr>
            <p:nvPr/>
          </p:nvSpPr>
          <p:spPr bwMode="auto">
            <a:xfrm>
              <a:off x="2891" y="1976"/>
              <a:ext cx="0" cy="1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" name="Group 12"/>
            <p:cNvGrpSpPr>
              <a:grpSpLocks noChangeAspect="1"/>
            </p:cNvGrpSpPr>
            <p:nvPr/>
          </p:nvGrpSpPr>
          <p:grpSpPr bwMode="auto">
            <a:xfrm>
              <a:off x="2896" y="1967"/>
              <a:ext cx="245" cy="30"/>
              <a:chOff x="1680" y="1728"/>
              <a:chExt cx="485" cy="60"/>
            </a:xfrm>
          </p:grpSpPr>
          <p:sp>
            <p:nvSpPr>
              <p:cNvPr id="31" name="Freeform 13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7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18"/>
            <p:cNvGrpSpPr>
              <a:grpSpLocks noChangeAspect="1"/>
            </p:cNvGrpSpPr>
            <p:nvPr/>
          </p:nvGrpSpPr>
          <p:grpSpPr bwMode="auto">
            <a:xfrm>
              <a:off x="2896" y="2161"/>
              <a:ext cx="245" cy="30"/>
              <a:chOff x="1680" y="1728"/>
              <a:chExt cx="485" cy="60"/>
            </a:xfrm>
          </p:grpSpPr>
          <p:sp>
            <p:nvSpPr>
              <p:cNvPr id="26" name="Freeform 19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0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1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2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3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 Box 24"/>
            <p:cNvSpPr txBox="1">
              <a:spLocks noChangeAspect="1" noChangeArrowheads="1"/>
            </p:cNvSpPr>
            <p:nvPr/>
          </p:nvSpPr>
          <p:spPr bwMode="auto">
            <a:xfrm>
              <a:off x="3120" y="1872"/>
              <a:ext cx="127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9900"/>
                  </a:solidFill>
                  <a:latin typeface="Symbol" charset="0"/>
                </a:rPr>
                <a:t>g</a:t>
              </a:r>
              <a:endParaRPr lang="en-US" sz="2800">
                <a:latin typeface="Times New Roman" charset="0"/>
              </a:endParaRPr>
            </a:p>
          </p:txBody>
        </p:sp>
        <p:sp>
          <p:nvSpPr>
            <p:cNvPr id="25" name="Text Box 25"/>
            <p:cNvSpPr txBox="1">
              <a:spLocks noChangeAspect="1" noChangeArrowheads="1"/>
            </p:cNvSpPr>
            <p:nvPr/>
          </p:nvSpPr>
          <p:spPr bwMode="auto">
            <a:xfrm>
              <a:off x="3120" y="2064"/>
              <a:ext cx="127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9900"/>
                  </a:solidFill>
                  <a:latin typeface="Symbol" charset="0"/>
                </a:rPr>
                <a:t>g</a:t>
              </a:r>
              <a:endParaRPr lang="en-US" sz="2800">
                <a:latin typeface="Times New Roman" charset="0"/>
              </a:endParaRPr>
            </a:p>
          </p:txBody>
        </p:sp>
      </p:grp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6732240" y="3645024"/>
            <a:ext cx="2754313" cy="795337"/>
            <a:chOff x="1492" y="4032"/>
            <a:chExt cx="1301" cy="723"/>
          </a:xfrm>
        </p:grpSpPr>
        <p:sp>
          <p:nvSpPr>
            <p:cNvPr id="37" name="Line 28"/>
            <p:cNvSpPr>
              <a:spLocks noChangeAspect="1" noChangeShapeType="1"/>
            </p:cNvSpPr>
            <p:nvPr/>
          </p:nvSpPr>
          <p:spPr bwMode="auto">
            <a:xfrm>
              <a:off x="1670" y="4160"/>
              <a:ext cx="2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" name="Group 29"/>
            <p:cNvGrpSpPr>
              <a:grpSpLocks noChangeAspect="1"/>
            </p:cNvGrpSpPr>
            <p:nvPr/>
          </p:nvGrpSpPr>
          <p:grpSpPr bwMode="auto">
            <a:xfrm>
              <a:off x="1670" y="4375"/>
              <a:ext cx="271" cy="33"/>
              <a:chOff x="1680" y="1728"/>
              <a:chExt cx="485" cy="60"/>
            </a:xfrm>
          </p:grpSpPr>
          <p:sp>
            <p:nvSpPr>
              <p:cNvPr id="71" name="Freeform 30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31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32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33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34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Line 35"/>
            <p:cNvSpPr>
              <a:spLocks noChangeAspect="1" noChangeShapeType="1"/>
            </p:cNvSpPr>
            <p:nvPr/>
          </p:nvSpPr>
          <p:spPr bwMode="auto">
            <a:xfrm>
              <a:off x="1911" y="4160"/>
              <a:ext cx="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Aspect="1" noChangeShapeType="1"/>
            </p:cNvSpPr>
            <p:nvPr/>
          </p:nvSpPr>
          <p:spPr bwMode="auto">
            <a:xfrm>
              <a:off x="1938" y="4160"/>
              <a:ext cx="0" cy="2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" name="Group 37"/>
            <p:cNvGrpSpPr>
              <a:grpSpLocks noChangeAspect="1"/>
            </p:cNvGrpSpPr>
            <p:nvPr/>
          </p:nvGrpSpPr>
          <p:grpSpPr bwMode="auto">
            <a:xfrm>
              <a:off x="1938" y="4160"/>
              <a:ext cx="271" cy="34"/>
              <a:chOff x="1680" y="1728"/>
              <a:chExt cx="485" cy="60"/>
            </a:xfrm>
          </p:grpSpPr>
          <p:sp>
            <p:nvSpPr>
              <p:cNvPr id="66" name="Freeform 38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39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40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41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42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Line 43"/>
            <p:cNvSpPr>
              <a:spLocks noChangeAspect="1" noChangeShapeType="1"/>
            </p:cNvSpPr>
            <p:nvPr/>
          </p:nvSpPr>
          <p:spPr bwMode="auto">
            <a:xfrm>
              <a:off x="1938" y="4401"/>
              <a:ext cx="2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44"/>
            <p:cNvSpPr>
              <a:spLocks noChangeAspect="1" noChangeShapeType="1"/>
            </p:cNvSpPr>
            <p:nvPr/>
          </p:nvSpPr>
          <p:spPr bwMode="auto">
            <a:xfrm flipV="1">
              <a:off x="2179" y="4348"/>
              <a:ext cx="161" cy="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5"/>
            <p:cNvSpPr>
              <a:spLocks noChangeAspect="1" noChangeShapeType="1"/>
            </p:cNvSpPr>
            <p:nvPr/>
          </p:nvSpPr>
          <p:spPr bwMode="auto">
            <a:xfrm>
              <a:off x="2179" y="4401"/>
              <a:ext cx="241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6"/>
            <p:cNvSpPr>
              <a:spLocks noChangeAspect="1" noChangeShapeType="1"/>
            </p:cNvSpPr>
            <p:nvPr/>
          </p:nvSpPr>
          <p:spPr bwMode="auto">
            <a:xfrm>
              <a:off x="2179" y="4401"/>
              <a:ext cx="80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47"/>
            <p:cNvSpPr>
              <a:spLocks noChangeAspect="1" noChangeShapeType="1"/>
            </p:cNvSpPr>
            <p:nvPr/>
          </p:nvSpPr>
          <p:spPr bwMode="auto">
            <a:xfrm>
              <a:off x="2179" y="4401"/>
              <a:ext cx="80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" name="Group 48"/>
            <p:cNvGrpSpPr>
              <a:grpSpLocks noChangeAspect="1"/>
            </p:cNvGrpSpPr>
            <p:nvPr/>
          </p:nvGrpSpPr>
          <p:grpSpPr bwMode="auto">
            <a:xfrm rot="900000">
              <a:off x="2409" y="4410"/>
              <a:ext cx="135" cy="16"/>
              <a:chOff x="1680" y="1728"/>
              <a:chExt cx="485" cy="60"/>
            </a:xfrm>
          </p:grpSpPr>
          <p:sp>
            <p:nvSpPr>
              <p:cNvPr id="61" name="Freeform 49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50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51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52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3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54"/>
            <p:cNvGrpSpPr>
              <a:grpSpLocks noChangeAspect="1"/>
            </p:cNvGrpSpPr>
            <p:nvPr/>
          </p:nvGrpSpPr>
          <p:grpSpPr bwMode="auto">
            <a:xfrm rot="-1200000">
              <a:off x="2420" y="4375"/>
              <a:ext cx="135" cy="16"/>
              <a:chOff x="1680" y="1728"/>
              <a:chExt cx="485" cy="60"/>
            </a:xfrm>
          </p:grpSpPr>
          <p:sp>
            <p:nvSpPr>
              <p:cNvPr id="56" name="Freeform 55"/>
              <p:cNvSpPr>
                <a:spLocks noChangeAspect="1"/>
              </p:cNvSpPr>
              <p:nvPr/>
            </p:nvSpPr>
            <p:spPr bwMode="auto">
              <a:xfrm>
                <a:off x="1680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6"/>
              <p:cNvSpPr>
                <a:spLocks noChangeAspect="1"/>
              </p:cNvSpPr>
              <p:nvPr/>
            </p:nvSpPr>
            <p:spPr bwMode="auto">
              <a:xfrm>
                <a:off x="1776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57"/>
              <p:cNvSpPr>
                <a:spLocks noChangeAspect="1"/>
              </p:cNvSpPr>
              <p:nvPr/>
            </p:nvSpPr>
            <p:spPr bwMode="auto">
              <a:xfrm>
                <a:off x="1872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8"/>
              <p:cNvSpPr>
                <a:spLocks noChangeAspect="1"/>
              </p:cNvSpPr>
              <p:nvPr/>
            </p:nvSpPr>
            <p:spPr bwMode="auto">
              <a:xfrm>
                <a:off x="1968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9"/>
              <p:cNvSpPr>
                <a:spLocks noChangeAspect="1"/>
              </p:cNvSpPr>
              <p:nvPr/>
            </p:nvSpPr>
            <p:spPr bwMode="auto">
              <a:xfrm>
                <a:off x="2064" y="1728"/>
                <a:ext cx="101" cy="60"/>
              </a:xfrm>
              <a:custGeom>
                <a:avLst/>
                <a:gdLst>
                  <a:gd name="T0" fmla="*/ 0 w 203"/>
                  <a:gd name="T1" fmla="*/ 1 h 119"/>
                  <a:gd name="T2" fmla="*/ 0 w 203"/>
                  <a:gd name="T3" fmla="*/ 1 h 119"/>
                  <a:gd name="T4" fmla="*/ 0 w 203"/>
                  <a:gd name="T5" fmla="*/ 1 h 119"/>
                  <a:gd name="T6" fmla="*/ 0 w 203"/>
                  <a:gd name="T7" fmla="*/ 1 h 119"/>
                  <a:gd name="T8" fmla="*/ 0 w 203"/>
                  <a:gd name="T9" fmla="*/ 1 h 119"/>
                  <a:gd name="T10" fmla="*/ 0 w 203"/>
                  <a:gd name="T11" fmla="*/ 1 h 119"/>
                  <a:gd name="T12" fmla="*/ 0 w 203"/>
                  <a:gd name="T13" fmla="*/ 1 h 119"/>
                  <a:gd name="T14" fmla="*/ 0 w 203"/>
                  <a:gd name="T15" fmla="*/ 1 h 119"/>
                  <a:gd name="T16" fmla="*/ 0 w 203"/>
                  <a:gd name="T17" fmla="*/ 1 h 119"/>
                  <a:gd name="T18" fmla="*/ 0 w 203"/>
                  <a:gd name="T19" fmla="*/ 1 h 119"/>
                  <a:gd name="T20" fmla="*/ 0 w 203"/>
                  <a:gd name="T21" fmla="*/ 1 h 119"/>
                  <a:gd name="T22" fmla="*/ 0 w 203"/>
                  <a:gd name="T23" fmla="*/ 1 h 119"/>
                  <a:gd name="T24" fmla="*/ 0 w 203"/>
                  <a:gd name="T25" fmla="*/ 1 h 119"/>
                  <a:gd name="T26" fmla="*/ 0 w 203"/>
                  <a:gd name="T27" fmla="*/ 1 h 119"/>
                  <a:gd name="T28" fmla="*/ 0 w 203"/>
                  <a:gd name="T29" fmla="*/ 1 h 119"/>
                  <a:gd name="T30" fmla="*/ 0 w 203"/>
                  <a:gd name="T31" fmla="*/ 1 h 119"/>
                  <a:gd name="T32" fmla="*/ 0 w 203"/>
                  <a:gd name="T33" fmla="*/ 1 h 119"/>
                  <a:gd name="T34" fmla="*/ 0 w 203"/>
                  <a:gd name="T35" fmla="*/ 1 h 119"/>
                  <a:gd name="T36" fmla="*/ 0 w 203"/>
                  <a:gd name="T37" fmla="*/ 1 h 119"/>
                  <a:gd name="T38" fmla="*/ 0 w 203"/>
                  <a:gd name="T39" fmla="*/ 1 h 119"/>
                  <a:gd name="T40" fmla="*/ 0 w 203"/>
                  <a:gd name="T41" fmla="*/ 1 h 119"/>
                  <a:gd name="T42" fmla="*/ 0 w 203"/>
                  <a:gd name="T43" fmla="*/ 1 h 119"/>
                  <a:gd name="T44" fmla="*/ 0 w 203"/>
                  <a:gd name="T45" fmla="*/ 1 h 119"/>
                  <a:gd name="T46" fmla="*/ 0 w 203"/>
                  <a:gd name="T47" fmla="*/ 1 h 119"/>
                  <a:gd name="T48" fmla="*/ 0 w 203"/>
                  <a:gd name="T49" fmla="*/ 1 h 119"/>
                  <a:gd name="T50" fmla="*/ 0 w 203"/>
                  <a:gd name="T51" fmla="*/ 1 h 119"/>
                  <a:gd name="T52" fmla="*/ 0 w 203"/>
                  <a:gd name="T53" fmla="*/ 1 h 119"/>
                  <a:gd name="T54" fmla="*/ 0 w 203"/>
                  <a:gd name="T55" fmla="*/ 1 h 119"/>
                  <a:gd name="T56" fmla="*/ 0 w 203"/>
                  <a:gd name="T57" fmla="*/ 1 h 119"/>
                  <a:gd name="T58" fmla="*/ 0 w 203"/>
                  <a:gd name="T59" fmla="*/ 1 h 119"/>
                  <a:gd name="T60" fmla="*/ 0 w 203"/>
                  <a:gd name="T61" fmla="*/ 1 h 119"/>
                  <a:gd name="T62" fmla="*/ 0 w 203"/>
                  <a:gd name="T63" fmla="*/ 1 h 119"/>
                  <a:gd name="T64" fmla="*/ 0 w 203"/>
                  <a:gd name="T65" fmla="*/ 1 h 119"/>
                  <a:gd name="T66" fmla="*/ 0 w 203"/>
                  <a:gd name="T67" fmla="*/ 1 h 119"/>
                  <a:gd name="T68" fmla="*/ 0 w 203"/>
                  <a:gd name="T69" fmla="*/ 1 h 119"/>
                  <a:gd name="T70" fmla="*/ 0 w 203"/>
                  <a:gd name="T71" fmla="*/ 1 h 119"/>
                  <a:gd name="T72" fmla="*/ 0 w 203"/>
                  <a:gd name="T73" fmla="*/ 1 h 119"/>
                  <a:gd name="T74" fmla="*/ 0 w 203"/>
                  <a:gd name="T75" fmla="*/ 1 h 119"/>
                  <a:gd name="T76" fmla="*/ 0 w 203"/>
                  <a:gd name="T77" fmla="*/ 1 h 119"/>
                  <a:gd name="T78" fmla="*/ 0 w 203"/>
                  <a:gd name="T79" fmla="*/ 1 h 119"/>
                  <a:gd name="T80" fmla="*/ 0 w 203"/>
                  <a:gd name="T81" fmla="*/ 1 h 119"/>
                  <a:gd name="T82" fmla="*/ 0 w 203"/>
                  <a:gd name="T83" fmla="*/ 1 h 119"/>
                  <a:gd name="T84" fmla="*/ 0 w 203"/>
                  <a:gd name="T85" fmla="*/ 0 h 119"/>
                  <a:gd name="T86" fmla="*/ 0 w 203"/>
                  <a:gd name="T87" fmla="*/ 1 h 119"/>
                  <a:gd name="T88" fmla="*/ 0 w 203"/>
                  <a:gd name="T89" fmla="*/ 1 h 119"/>
                  <a:gd name="T90" fmla="*/ 0 w 203"/>
                  <a:gd name="T91" fmla="*/ 1 h 1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3"/>
                  <a:gd name="T139" fmla="*/ 0 h 119"/>
                  <a:gd name="T140" fmla="*/ 203 w 203"/>
                  <a:gd name="T141" fmla="*/ 119 h 1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3" h="119">
                    <a:moveTo>
                      <a:pt x="0" y="65"/>
                    </a:moveTo>
                    <a:lnTo>
                      <a:pt x="34" y="65"/>
                    </a:lnTo>
                    <a:lnTo>
                      <a:pt x="34" y="52"/>
                    </a:lnTo>
                    <a:lnTo>
                      <a:pt x="17" y="52"/>
                    </a:lnTo>
                    <a:lnTo>
                      <a:pt x="34" y="58"/>
                    </a:lnTo>
                    <a:lnTo>
                      <a:pt x="36" y="47"/>
                    </a:lnTo>
                    <a:lnTo>
                      <a:pt x="45" y="36"/>
                    </a:lnTo>
                    <a:lnTo>
                      <a:pt x="28" y="28"/>
                    </a:lnTo>
                    <a:lnTo>
                      <a:pt x="41" y="41"/>
                    </a:lnTo>
                    <a:lnTo>
                      <a:pt x="36" y="45"/>
                    </a:lnTo>
                    <a:lnTo>
                      <a:pt x="47" y="36"/>
                    </a:lnTo>
                    <a:lnTo>
                      <a:pt x="60" y="34"/>
                    </a:lnTo>
                    <a:lnTo>
                      <a:pt x="52" y="17"/>
                    </a:lnTo>
                    <a:lnTo>
                      <a:pt x="52" y="34"/>
                    </a:lnTo>
                    <a:lnTo>
                      <a:pt x="65" y="34"/>
                    </a:lnTo>
                    <a:lnTo>
                      <a:pt x="65" y="17"/>
                    </a:lnTo>
                    <a:lnTo>
                      <a:pt x="62" y="34"/>
                    </a:lnTo>
                    <a:lnTo>
                      <a:pt x="73" y="36"/>
                    </a:lnTo>
                    <a:lnTo>
                      <a:pt x="80" y="39"/>
                    </a:lnTo>
                    <a:lnTo>
                      <a:pt x="90" y="24"/>
                    </a:lnTo>
                    <a:lnTo>
                      <a:pt x="78" y="37"/>
                    </a:lnTo>
                    <a:lnTo>
                      <a:pt x="84" y="47"/>
                    </a:lnTo>
                    <a:lnTo>
                      <a:pt x="95" y="34"/>
                    </a:lnTo>
                    <a:lnTo>
                      <a:pt x="80" y="41"/>
                    </a:lnTo>
                    <a:lnTo>
                      <a:pt x="88" y="52"/>
                    </a:lnTo>
                    <a:lnTo>
                      <a:pt x="101" y="43"/>
                    </a:lnTo>
                    <a:lnTo>
                      <a:pt x="86" y="47"/>
                    </a:lnTo>
                    <a:lnTo>
                      <a:pt x="88" y="62"/>
                    </a:lnTo>
                    <a:lnTo>
                      <a:pt x="90" y="71"/>
                    </a:lnTo>
                    <a:lnTo>
                      <a:pt x="104" y="65"/>
                    </a:lnTo>
                    <a:lnTo>
                      <a:pt x="88" y="65"/>
                    </a:lnTo>
                    <a:lnTo>
                      <a:pt x="88" y="71"/>
                    </a:lnTo>
                    <a:lnTo>
                      <a:pt x="88" y="73"/>
                    </a:lnTo>
                    <a:lnTo>
                      <a:pt x="90" y="80"/>
                    </a:lnTo>
                    <a:lnTo>
                      <a:pt x="95" y="89"/>
                    </a:lnTo>
                    <a:lnTo>
                      <a:pt x="108" y="80"/>
                    </a:lnTo>
                    <a:lnTo>
                      <a:pt x="93" y="86"/>
                    </a:lnTo>
                    <a:lnTo>
                      <a:pt x="97" y="97"/>
                    </a:lnTo>
                    <a:lnTo>
                      <a:pt x="101" y="102"/>
                    </a:lnTo>
                    <a:lnTo>
                      <a:pt x="106" y="108"/>
                    </a:lnTo>
                    <a:lnTo>
                      <a:pt x="112" y="112"/>
                    </a:lnTo>
                    <a:lnTo>
                      <a:pt x="116" y="114"/>
                    </a:lnTo>
                    <a:lnTo>
                      <a:pt x="123" y="117"/>
                    </a:lnTo>
                    <a:lnTo>
                      <a:pt x="130" y="119"/>
                    </a:lnTo>
                    <a:lnTo>
                      <a:pt x="138" y="119"/>
                    </a:lnTo>
                    <a:lnTo>
                      <a:pt x="143" y="119"/>
                    </a:lnTo>
                    <a:lnTo>
                      <a:pt x="156" y="119"/>
                    </a:lnTo>
                    <a:lnTo>
                      <a:pt x="153" y="102"/>
                    </a:lnTo>
                    <a:lnTo>
                      <a:pt x="153" y="119"/>
                    </a:lnTo>
                    <a:lnTo>
                      <a:pt x="160" y="119"/>
                    </a:lnTo>
                    <a:lnTo>
                      <a:pt x="166" y="117"/>
                    </a:lnTo>
                    <a:lnTo>
                      <a:pt x="173" y="115"/>
                    </a:lnTo>
                    <a:lnTo>
                      <a:pt x="181" y="112"/>
                    </a:lnTo>
                    <a:lnTo>
                      <a:pt x="186" y="108"/>
                    </a:lnTo>
                    <a:lnTo>
                      <a:pt x="192" y="104"/>
                    </a:lnTo>
                    <a:lnTo>
                      <a:pt x="179" y="91"/>
                    </a:lnTo>
                    <a:lnTo>
                      <a:pt x="188" y="106"/>
                    </a:lnTo>
                    <a:lnTo>
                      <a:pt x="188" y="104"/>
                    </a:lnTo>
                    <a:lnTo>
                      <a:pt x="194" y="99"/>
                    </a:lnTo>
                    <a:lnTo>
                      <a:pt x="197" y="95"/>
                    </a:lnTo>
                    <a:lnTo>
                      <a:pt x="201" y="89"/>
                    </a:lnTo>
                    <a:lnTo>
                      <a:pt x="201" y="82"/>
                    </a:lnTo>
                    <a:lnTo>
                      <a:pt x="203" y="73"/>
                    </a:lnTo>
                    <a:lnTo>
                      <a:pt x="186" y="73"/>
                    </a:lnTo>
                    <a:lnTo>
                      <a:pt x="201" y="78"/>
                    </a:lnTo>
                    <a:lnTo>
                      <a:pt x="201" y="80"/>
                    </a:lnTo>
                    <a:lnTo>
                      <a:pt x="203" y="73"/>
                    </a:lnTo>
                    <a:lnTo>
                      <a:pt x="203" y="67"/>
                    </a:lnTo>
                    <a:lnTo>
                      <a:pt x="203" y="62"/>
                    </a:lnTo>
                    <a:lnTo>
                      <a:pt x="169" y="62"/>
                    </a:lnTo>
                    <a:lnTo>
                      <a:pt x="169" y="67"/>
                    </a:lnTo>
                    <a:lnTo>
                      <a:pt x="186" y="67"/>
                    </a:lnTo>
                    <a:lnTo>
                      <a:pt x="171" y="60"/>
                    </a:lnTo>
                    <a:lnTo>
                      <a:pt x="171" y="65"/>
                    </a:lnTo>
                    <a:lnTo>
                      <a:pt x="171" y="67"/>
                    </a:lnTo>
                    <a:lnTo>
                      <a:pt x="169" y="73"/>
                    </a:lnTo>
                    <a:lnTo>
                      <a:pt x="168" y="82"/>
                    </a:lnTo>
                    <a:lnTo>
                      <a:pt x="184" y="82"/>
                    </a:lnTo>
                    <a:lnTo>
                      <a:pt x="169" y="76"/>
                    </a:lnTo>
                    <a:lnTo>
                      <a:pt x="166" y="82"/>
                    </a:lnTo>
                    <a:lnTo>
                      <a:pt x="171" y="76"/>
                    </a:lnTo>
                    <a:lnTo>
                      <a:pt x="182" y="88"/>
                    </a:lnTo>
                    <a:lnTo>
                      <a:pt x="175" y="73"/>
                    </a:lnTo>
                    <a:lnTo>
                      <a:pt x="169" y="78"/>
                    </a:lnTo>
                    <a:lnTo>
                      <a:pt x="168" y="80"/>
                    </a:lnTo>
                    <a:lnTo>
                      <a:pt x="162" y="84"/>
                    </a:lnTo>
                    <a:lnTo>
                      <a:pt x="173" y="95"/>
                    </a:lnTo>
                    <a:lnTo>
                      <a:pt x="168" y="80"/>
                    </a:lnTo>
                    <a:lnTo>
                      <a:pt x="160" y="84"/>
                    </a:lnTo>
                    <a:lnTo>
                      <a:pt x="153" y="86"/>
                    </a:lnTo>
                    <a:lnTo>
                      <a:pt x="160" y="102"/>
                    </a:lnTo>
                    <a:lnTo>
                      <a:pt x="160" y="86"/>
                    </a:lnTo>
                    <a:lnTo>
                      <a:pt x="153" y="86"/>
                    </a:lnTo>
                    <a:lnTo>
                      <a:pt x="149" y="88"/>
                    </a:lnTo>
                    <a:lnTo>
                      <a:pt x="130" y="88"/>
                    </a:lnTo>
                    <a:lnTo>
                      <a:pt x="138" y="86"/>
                    </a:lnTo>
                    <a:lnTo>
                      <a:pt x="138" y="102"/>
                    </a:lnTo>
                    <a:lnTo>
                      <a:pt x="143" y="88"/>
                    </a:lnTo>
                    <a:lnTo>
                      <a:pt x="136" y="86"/>
                    </a:lnTo>
                    <a:lnTo>
                      <a:pt x="130" y="84"/>
                    </a:lnTo>
                    <a:lnTo>
                      <a:pt x="125" y="80"/>
                    </a:lnTo>
                    <a:lnTo>
                      <a:pt x="117" y="95"/>
                    </a:lnTo>
                    <a:lnTo>
                      <a:pt x="130" y="84"/>
                    </a:lnTo>
                    <a:lnTo>
                      <a:pt x="125" y="78"/>
                    </a:lnTo>
                    <a:lnTo>
                      <a:pt x="114" y="89"/>
                    </a:lnTo>
                    <a:lnTo>
                      <a:pt x="129" y="84"/>
                    </a:lnTo>
                    <a:lnTo>
                      <a:pt x="125" y="75"/>
                    </a:lnTo>
                    <a:lnTo>
                      <a:pt x="123" y="71"/>
                    </a:lnTo>
                    <a:lnTo>
                      <a:pt x="121" y="67"/>
                    </a:lnTo>
                    <a:lnTo>
                      <a:pt x="104" y="73"/>
                    </a:lnTo>
                    <a:lnTo>
                      <a:pt x="121" y="73"/>
                    </a:lnTo>
                    <a:lnTo>
                      <a:pt x="121" y="71"/>
                    </a:lnTo>
                    <a:lnTo>
                      <a:pt x="121" y="65"/>
                    </a:lnTo>
                    <a:lnTo>
                      <a:pt x="121" y="60"/>
                    </a:lnTo>
                    <a:lnTo>
                      <a:pt x="119" y="49"/>
                    </a:lnTo>
                    <a:lnTo>
                      <a:pt x="117" y="39"/>
                    </a:lnTo>
                    <a:lnTo>
                      <a:pt x="116" y="34"/>
                    </a:lnTo>
                    <a:lnTo>
                      <a:pt x="112" y="28"/>
                    </a:lnTo>
                    <a:lnTo>
                      <a:pt x="108" y="23"/>
                    </a:lnTo>
                    <a:lnTo>
                      <a:pt x="103" y="13"/>
                    </a:lnTo>
                    <a:lnTo>
                      <a:pt x="101" y="13"/>
                    </a:lnTo>
                    <a:lnTo>
                      <a:pt x="99" y="11"/>
                    </a:lnTo>
                    <a:lnTo>
                      <a:pt x="86" y="4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32" y="6"/>
                    </a:lnTo>
                    <a:lnTo>
                      <a:pt x="23" y="13"/>
                    </a:lnTo>
                    <a:lnTo>
                      <a:pt x="17" y="17"/>
                    </a:lnTo>
                    <a:lnTo>
                      <a:pt x="13" y="23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52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Text Box 60"/>
            <p:cNvSpPr txBox="1">
              <a:spLocks noChangeAspect="1" noChangeArrowheads="1"/>
            </p:cNvSpPr>
            <p:nvPr/>
          </p:nvSpPr>
          <p:spPr bwMode="auto">
            <a:xfrm>
              <a:off x="1492" y="4032"/>
              <a:ext cx="141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q</a:t>
              </a:r>
              <a:endParaRPr lang="en-US" sz="2800">
                <a:latin typeface="Times New Roman" charset="0"/>
              </a:endParaRPr>
            </a:p>
          </p:txBody>
        </p:sp>
        <p:sp>
          <p:nvSpPr>
            <p:cNvPr id="50" name="Text Box 61"/>
            <p:cNvSpPr txBox="1">
              <a:spLocks noChangeAspect="1" noChangeArrowheads="1"/>
            </p:cNvSpPr>
            <p:nvPr/>
          </p:nvSpPr>
          <p:spPr bwMode="auto">
            <a:xfrm>
              <a:off x="1492" y="4233"/>
              <a:ext cx="141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g</a:t>
              </a:r>
              <a:endParaRPr lang="en-US" sz="2800">
                <a:latin typeface="Times New Roman" charset="0"/>
              </a:endParaRPr>
            </a:p>
          </p:txBody>
        </p:sp>
        <p:sp>
          <p:nvSpPr>
            <p:cNvPr id="51" name="Text Box 62"/>
            <p:cNvSpPr txBox="1">
              <a:spLocks noChangeAspect="1" noChangeArrowheads="1"/>
            </p:cNvSpPr>
            <p:nvPr/>
          </p:nvSpPr>
          <p:spPr bwMode="auto">
            <a:xfrm>
              <a:off x="2205" y="4032"/>
              <a:ext cx="131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6666FF"/>
                  </a:solidFill>
                  <a:latin typeface="Symbol" charset="0"/>
                </a:rPr>
                <a:t>g</a:t>
              </a:r>
              <a:endParaRPr lang="en-US" sz="2800">
                <a:latin typeface="Times New Roman" charset="0"/>
              </a:endParaRPr>
            </a:p>
          </p:txBody>
        </p:sp>
        <p:sp>
          <p:nvSpPr>
            <p:cNvPr id="52" name="Text Box 63"/>
            <p:cNvSpPr txBox="1">
              <a:spLocks noChangeAspect="1" noChangeArrowheads="1"/>
            </p:cNvSpPr>
            <p:nvPr/>
          </p:nvSpPr>
          <p:spPr bwMode="auto">
            <a:xfrm>
              <a:off x="2544" y="4329"/>
              <a:ext cx="24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6666FF"/>
                  </a:solidFill>
                  <a:latin typeface="Symbol" charset="0"/>
                </a:rPr>
                <a:t>g</a:t>
              </a:r>
              <a:endParaRPr lang="en-US" sz="2400">
                <a:latin typeface="Times New Roman" charset="0"/>
              </a:endParaRPr>
            </a:p>
          </p:txBody>
        </p:sp>
        <p:sp>
          <p:nvSpPr>
            <p:cNvPr id="53" name="Text Box 64"/>
            <p:cNvSpPr txBox="1">
              <a:spLocks noChangeAspect="1" noChangeArrowheads="1"/>
            </p:cNvSpPr>
            <p:nvPr/>
          </p:nvSpPr>
          <p:spPr bwMode="auto">
            <a:xfrm>
              <a:off x="2259" y="4422"/>
              <a:ext cx="182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solidFill>
                    <a:srgbClr val="CC3300"/>
                  </a:solidFill>
                  <a:latin typeface="Symbol" charset="0"/>
                </a:rPr>
                <a:t>p</a:t>
              </a:r>
              <a:r>
                <a:rPr lang="en-US" sz="1800" baseline="30000" dirty="0">
                  <a:solidFill>
                    <a:srgbClr val="CC3300"/>
                  </a:solidFill>
                  <a:latin typeface="Times New Roman" charset="0"/>
                </a:rPr>
                <a:t>0</a:t>
              </a:r>
              <a:endParaRPr lang="en-US" sz="2800" dirty="0">
                <a:latin typeface="Times New Roman" charset="0"/>
              </a:endParaRPr>
            </a:p>
          </p:txBody>
        </p:sp>
        <p:sp>
          <p:nvSpPr>
            <p:cNvPr id="54" name="Text Box 65"/>
            <p:cNvSpPr txBox="1">
              <a:spLocks noChangeAspect="1" noChangeArrowheads="1"/>
            </p:cNvSpPr>
            <p:nvPr/>
          </p:nvSpPr>
          <p:spPr bwMode="auto">
            <a:xfrm>
              <a:off x="1991" y="4420"/>
              <a:ext cx="141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Times New Roman" charset="0"/>
                </a:rPr>
                <a:t>q</a:t>
              </a:r>
              <a:endParaRPr lang="en-US" sz="2800">
                <a:latin typeface="Times New Roman" charset="0"/>
              </a:endParaRPr>
            </a:p>
          </p:txBody>
        </p:sp>
        <p:sp>
          <p:nvSpPr>
            <p:cNvPr id="55" name="Text Box 66"/>
            <p:cNvSpPr txBox="1">
              <a:spLocks noChangeAspect="1" noChangeArrowheads="1"/>
            </p:cNvSpPr>
            <p:nvPr/>
          </p:nvSpPr>
          <p:spPr bwMode="auto">
            <a:xfrm>
              <a:off x="2544" y="4185"/>
              <a:ext cx="24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6666FF"/>
                  </a:solidFill>
                  <a:latin typeface="Symbol" charset="0"/>
                </a:rPr>
                <a:t>g</a:t>
              </a:r>
              <a:endParaRPr lang="en-US" sz="240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13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915816" y="260648"/>
            <a:ext cx="400462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90"/>
                </a:solidFill>
                <a:sym typeface="Wingdings"/>
              </a:rPr>
              <a:t>A  </a:t>
            </a:r>
            <a:r>
              <a:rPr lang="en-US" sz="32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32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event in ATLAS 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3" name="Picture 2" descr="plot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5112568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1340768"/>
            <a:ext cx="3563888" cy="5293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Event selection</a:t>
            </a:r>
            <a:r>
              <a:rPr lang="en-US" dirty="0" smtClean="0"/>
              <a:t>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 photons within </a:t>
            </a:r>
            <a:r>
              <a:rPr lang="en-US" dirty="0"/>
              <a:t>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  and E</a:t>
            </a:r>
            <a:r>
              <a:rPr lang="en-US" baseline="-25000" dirty="0" smtClean="0"/>
              <a:t>T 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r>
              <a:rPr lang="en-US" baseline="-25000" dirty="0" smtClean="0"/>
              <a:t> </a:t>
            </a:r>
            <a:r>
              <a:rPr lang="en-US" dirty="0" smtClean="0"/>
              <a:t> &gt; 40, 25 GeV </a:t>
            </a:r>
            <a:endParaRPr lang="en-US" dirty="0"/>
          </a:p>
          <a:p>
            <a:r>
              <a:rPr lang="en-US" dirty="0" smtClean="0"/>
              <a:t>  </a:t>
            </a:r>
            <a:r>
              <a:rPr lang="en-US" sz="1600" dirty="0" smtClean="0"/>
              <a:t>  (exclude transition region between </a:t>
            </a:r>
            <a:r>
              <a:rPr lang="en-US" sz="1600" dirty="0"/>
              <a:t> </a:t>
            </a:r>
            <a:r>
              <a:rPr lang="en-US" sz="1600" dirty="0" smtClean="0"/>
              <a:t>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barrel and </a:t>
            </a:r>
            <a:r>
              <a:rPr lang="en-US" sz="1600" dirty="0" err="1" smtClean="0"/>
              <a:t>endcap</a:t>
            </a:r>
            <a:r>
              <a:rPr lang="en-US" sz="1600" dirty="0" smtClean="0"/>
              <a:t> calorimeters)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Isolation criteria in tracker </a:t>
            </a:r>
          </a:p>
          <a:p>
            <a:r>
              <a:rPr lang="en-US" dirty="0"/>
              <a:t> </a:t>
            </a:r>
            <a:r>
              <a:rPr lang="en-US" dirty="0" smtClean="0"/>
              <a:t>    and calorimeters  </a:t>
            </a:r>
          </a:p>
          <a:p>
            <a:r>
              <a:rPr lang="en-US" dirty="0"/>
              <a:t> </a:t>
            </a:r>
            <a:r>
              <a:rPr lang="en-US" dirty="0" smtClean="0"/>
              <a:t>   (</a:t>
            </a:r>
            <a:r>
              <a:rPr lang="en-US" sz="1500" dirty="0" err="1" smtClean="0"/>
              <a:t>calo</a:t>
            </a:r>
            <a:r>
              <a:rPr lang="en-US" sz="1500" dirty="0" smtClean="0"/>
              <a:t>: &lt; 5 GeV in </a:t>
            </a:r>
            <a:r>
              <a:rPr lang="en-US" sz="1500" dirty="0" smtClean="0">
                <a:latin typeface="Symbol" charset="2"/>
                <a:cs typeface="Symbol" charset="2"/>
              </a:rPr>
              <a:t>D</a:t>
            </a:r>
            <a:r>
              <a:rPr lang="en-US" sz="1500" dirty="0" smtClean="0"/>
              <a:t>R &lt; 0.4) </a:t>
            </a:r>
          </a:p>
          <a:p>
            <a:endParaRPr lang="en-US" sz="1700" dirty="0" smtClean="0"/>
          </a:p>
          <a:p>
            <a:endParaRPr lang="en-US" sz="1700" dirty="0" smtClean="0"/>
          </a:p>
          <a:p>
            <a:r>
              <a:rPr lang="en-US" sz="1600" u="sng" dirty="0" smtClean="0"/>
              <a:t>Important detector features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- longitudinal (and lateral) </a:t>
            </a:r>
            <a:r>
              <a:rPr lang="en-US" sz="1600" dirty="0" err="1" smtClean="0"/>
              <a:t>segmen</a:t>
            </a:r>
            <a:r>
              <a:rPr lang="en-US" sz="1600" dirty="0" smtClean="0"/>
              <a:t>-</a:t>
            </a:r>
          </a:p>
          <a:p>
            <a:r>
              <a:rPr lang="en-US" sz="1600" dirty="0" smtClean="0"/>
              <a:t>  </a:t>
            </a:r>
            <a:r>
              <a:rPr lang="en-US" sz="1600" dirty="0" err="1" smtClean="0"/>
              <a:t>tation</a:t>
            </a:r>
            <a:r>
              <a:rPr lang="en-US" sz="1600" dirty="0" smtClean="0"/>
              <a:t> of the EM calorimeter is used </a:t>
            </a:r>
          </a:p>
          <a:p>
            <a:r>
              <a:rPr lang="en-US" sz="1600" dirty="0" smtClean="0"/>
              <a:t> </a:t>
            </a:r>
            <a:r>
              <a:rPr lang="en-US" sz="1600" dirty="0"/>
              <a:t> </a:t>
            </a:r>
            <a:r>
              <a:rPr lang="en-US" sz="1600" dirty="0" smtClean="0"/>
              <a:t>to measure the photon polar angle </a:t>
            </a:r>
            <a:r>
              <a:rPr lang="en-US" sz="1600" dirty="0" err="1" smtClean="0"/>
              <a:t>θ</a:t>
            </a:r>
            <a:endParaRPr lang="en-US" sz="1600" dirty="0" smtClean="0"/>
          </a:p>
          <a:p>
            <a:r>
              <a:rPr lang="en-US" sz="1600" dirty="0" smtClean="0"/>
              <a:t>  (important at high pile-up) </a:t>
            </a:r>
          </a:p>
          <a:p>
            <a:endParaRPr lang="en-US" sz="1600" dirty="0" smtClean="0"/>
          </a:p>
          <a:p>
            <a:r>
              <a:rPr lang="en-US" sz="1600" dirty="0" smtClean="0"/>
              <a:t>-  reconstruction of conversions in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silicon detectors and transition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radiation tracker</a:t>
            </a:r>
          </a:p>
        </p:txBody>
      </p:sp>
    </p:spTree>
    <p:extLst>
      <p:ext uri="{BB962C8B-B14F-4D97-AF65-F5344CB8AC3E}">
        <p14:creationId xmlns:p14="http://schemas.microsoft.com/office/powerpoint/2010/main" val="176056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051720" y="188640"/>
            <a:ext cx="46042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A  few </a:t>
            </a:r>
            <a:r>
              <a:rPr lang="en-US" sz="2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performance figures 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2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939240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1520" y="908720"/>
            <a:ext cx="8640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Di-photon events are classified in 9 categories, based on </a:t>
            </a:r>
            <a:r>
              <a:rPr lang="en-US" sz="1700" dirty="0" smtClean="0">
                <a:latin typeface="Symbol" charset="2"/>
                <a:cs typeface="Symbol" charset="2"/>
              </a:rPr>
              <a:t>h</a:t>
            </a:r>
            <a:r>
              <a:rPr lang="en-US" sz="1700" dirty="0" smtClean="0"/>
              <a:t>, conversion status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and di-photon momentum component (</a:t>
            </a:r>
            <a:r>
              <a:rPr lang="en-US" sz="1700" dirty="0" err="1" smtClean="0"/>
              <a:t>P</a:t>
            </a:r>
            <a:r>
              <a:rPr lang="en-US" sz="1700" baseline="-25000" dirty="0" err="1" smtClean="0"/>
              <a:t>Tt</a:t>
            </a:r>
            <a:r>
              <a:rPr lang="en-US" sz="1700" dirty="0" smtClean="0"/>
              <a:t>) transverse to the di-photon thrust axis </a:t>
            </a:r>
          </a:p>
        </p:txBody>
      </p:sp>
      <p:pic>
        <p:nvPicPr>
          <p:cNvPr id="9" name="Picture 8" descr="plot1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3096344" cy="774086"/>
          </a:xfrm>
          <a:prstGeom prst="rect">
            <a:avLst/>
          </a:prstGeom>
        </p:spPr>
      </p:pic>
      <p:pic>
        <p:nvPicPr>
          <p:cNvPr id="10" name="Picture 9" descr="plot19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080"/>
            <a:ext cx="3312368" cy="2377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0032" y="2708920"/>
            <a:ext cx="4176464" cy="1138773"/>
          </a:xfrm>
          <a:prstGeom prst="rect">
            <a:avLst/>
          </a:prstGeom>
          <a:solidFill>
            <a:srgbClr val="FEFFD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/>
              </a:rPr>
              <a:t>Photon energy scale and resolution</a:t>
            </a:r>
          </a:p>
          <a:p>
            <a:r>
              <a:rPr lang="en-US" dirty="0" smtClean="0">
                <a:effectLst/>
              </a:rPr>
              <a:t>transported from electron studies using </a:t>
            </a:r>
          </a:p>
          <a:p>
            <a:r>
              <a:rPr lang="en-US" dirty="0" smtClean="0">
                <a:effectLst/>
              </a:rPr>
              <a:t>Monte Carlo simulation  </a:t>
            </a:r>
          </a:p>
          <a:p>
            <a:r>
              <a:rPr lang="en-US" sz="1400" dirty="0" smtClean="0">
                <a:effectLst/>
              </a:rPr>
              <a:t>(main systematics due </a:t>
            </a:r>
            <a:r>
              <a:rPr lang="en-US" sz="1400" dirty="0" smtClean="0"/>
              <a:t>to </a:t>
            </a:r>
            <a:r>
              <a:rPr lang="en-US" sz="1400" dirty="0" smtClean="0">
                <a:effectLst/>
              </a:rPr>
              <a:t>material effects)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1960" y="5013176"/>
            <a:ext cx="43652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Signal description by a Crystal ball function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+ a Gaussian for tails 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Mass resolution shows no sensitivity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pile-up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303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579218" y="188640"/>
            <a:ext cx="54062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Measured </a:t>
            </a:r>
            <a:r>
              <a:rPr lang="en-US" sz="2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mass spectrum</a:t>
            </a:r>
          </a:p>
          <a:p>
            <a:pPr algn="ctr"/>
            <a:r>
              <a:rPr lang="en-US" sz="18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-after all selection cuts, summed over 9 categories-   </a:t>
            </a:r>
            <a:r>
              <a:rPr lang="en-US" sz="18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3" name="Picture 2" descr="plot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824536" cy="437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1412776"/>
            <a:ext cx="4390946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Background model: exponential function, </a:t>
            </a:r>
          </a:p>
          <a:p>
            <a:r>
              <a:rPr lang="en-US" sz="1700" dirty="0" smtClean="0"/>
              <a:t>     determined directly from data </a:t>
            </a:r>
          </a:p>
          <a:p>
            <a:r>
              <a:rPr lang="en-US" sz="1600" dirty="0" smtClean="0"/>
              <a:t>     (different models have been used </a:t>
            </a:r>
          </a:p>
          <a:p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       systematics) </a:t>
            </a:r>
          </a:p>
          <a:p>
            <a:endParaRPr lang="en-US" sz="16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ym typeface="Wingdings"/>
              </a:rPr>
              <a:t>Excess of events </a:t>
            </a:r>
            <a:r>
              <a:rPr lang="en-US" sz="1600" dirty="0" smtClean="0"/>
              <a:t>seen </a:t>
            </a:r>
            <a:r>
              <a:rPr lang="en-US" sz="1600" dirty="0"/>
              <a:t>around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m</a:t>
            </a:r>
            <a:r>
              <a:rPr lang="en-US" sz="1600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 </a:t>
            </a:r>
            <a:r>
              <a:rPr lang="en-US" sz="1600" dirty="0"/>
              <a:t>~126 </a:t>
            </a:r>
            <a:r>
              <a:rPr lang="en-US" sz="1600" dirty="0" smtClean="0"/>
              <a:t>GeV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statistical analysis to quantify excess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incl. systematic uncertainties 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background and signal </a:t>
            </a:r>
            <a:r>
              <a:rPr lang="en-US" sz="1600" dirty="0" err="1" smtClean="0"/>
              <a:t>modelling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(</a:t>
            </a:r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/>
              <a:t> mass resolution,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 err="1">
                <a:latin typeface="Symbol" charset="2"/>
                <a:cs typeface="Symbol" charset="2"/>
              </a:rPr>
              <a:t>gg</a:t>
            </a:r>
            <a:r>
              <a:rPr lang="en-US" sz="1600" dirty="0"/>
              <a:t> p</a:t>
            </a:r>
            <a:r>
              <a:rPr lang="en-US" sz="1600" baseline="-25000" dirty="0"/>
              <a:t>T</a:t>
            </a:r>
            <a:r>
              <a:rPr lang="en-US" sz="1600" dirty="0"/>
              <a:t> </a:t>
            </a:r>
            <a:r>
              <a:rPr lang="en-US" sz="1600" dirty="0" err="1" smtClean="0"/>
              <a:t>modelling</a:t>
            </a:r>
            <a:r>
              <a:rPr lang="en-US" sz="1600" dirty="0" smtClean="0"/>
              <a:t>, …) 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136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395288" y="404813"/>
            <a:ext cx="8281987" cy="441967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000" u="sng" dirty="0" smtClean="0">
                <a:solidFill>
                  <a:srgbClr val="000090"/>
                </a:solidFill>
              </a:rPr>
              <a:t>Outline: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90"/>
              </a:solidFill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0090"/>
                </a:solidFill>
              </a:rPr>
              <a:t>Introduction, Data taking, ATLAS performance</a:t>
            </a:r>
          </a:p>
          <a:p>
            <a:pPr>
              <a:lnSpc>
                <a:spcPct val="120000"/>
              </a:lnSpc>
              <a:defRPr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000090"/>
                </a:solidFill>
              </a:rPr>
              <a:t>Search for the Standard Model Higgs boson</a:t>
            </a:r>
            <a:endParaRPr lang="en-US" sz="1800" dirty="0" smtClean="0"/>
          </a:p>
          <a:p>
            <a:pPr>
              <a:lnSpc>
                <a:spcPct val="120000"/>
              </a:lnSpc>
              <a:defRPr/>
            </a:pPr>
            <a:r>
              <a:rPr lang="en-US" sz="1800" dirty="0"/>
              <a:t> </a:t>
            </a:r>
            <a:r>
              <a:rPr lang="en-US" sz="1800" dirty="0" smtClean="0"/>
              <a:t>      </a:t>
            </a:r>
            <a:r>
              <a:rPr lang="en-US" sz="1800" dirty="0" smtClean="0">
                <a:solidFill>
                  <a:srgbClr val="000090"/>
                </a:solidFill>
              </a:rPr>
              <a:t> - Focus on important channels in the low mass region</a:t>
            </a:r>
          </a:p>
          <a:p>
            <a:pPr>
              <a:lnSpc>
                <a:spcPct val="120000"/>
              </a:lnSpc>
              <a:defRPr/>
            </a:pP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       - Summary of searches in the high mass region  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90"/>
                </a:solidFill>
              </a:rPr>
              <a:t>3.    Combination of results </a:t>
            </a:r>
          </a:p>
          <a:p>
            <a:pPr>
              <a:defRPr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457200" indent="-457200">
              <a:buAutoNum type="arabicPeriod" startAt="4"/>
              <a:defRPr/>
            </a:pPr>
            <a:r>
              <a:rPr lang="en-US" sz="2000" dirty="0" smtClean="0">
                <a:solidFill>
                  <a:srgbClr val="000090"/>
                </a:solidFill>
              </a:rPr>
              <a:t> A few examples on recent searches for non-Standard Model Higgs </a:t>
            </a:r>
          </a:p>
          <a:p>
            <a:pPr>
              <a:defRPr/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     bosons</a:t>
            </a:r>
            <a:endParaRPr lang="en-US" sz="1800" dirty="0" smtClean="0">
              <a:solidFill>
                <a:schemeClr val="accent2"/>
              </a:solidFill>
            </a:endParaRPr>
          </a:p>
          <a:p>
            <a:pPr>
              <a:lnSpc>
                <a:spcPct val="50000"/>
              </a:lnSpc>
              <a:buFontTx/>
              <a:buChar char="•"/>
              <a:defRPr/>
            </a:pPr>
            <a:endParaRPr lang="en-US" sz="1800" dirty="0" smtClean="0"/>
          </a:p>
        </p:txBody>
      </p:sp>
      <p:cxnSp>
        <p:nvCxnSpPr>
          <p:cNvPr id="7171" name="Straight Connector 3"/>
          <p:cNvCxnSpPr>
            <a:cxnSpLocks noChangeShapeType="1"/>
          </p:cNvCxnSpPr>
          <p:nvPr/>
        </p:nvCxnSpPr>
        <p:spPr bwMode="auto">
          <a:xfrm>
            <a:off x="3419475" y="52292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H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 smtClean="0"/>
              <a:t>: composition of the </a:t>
            </a:r>
            <a:r>
              <a:rPr lang="en-US" sz="2200" dirty="0" err="1" smtClean="0">
                <a:latin typeface="Symbol" charset="2"/>
                <a:cs typeface="Symbol" charset="2"/>
              </a:rPr>
              <a:t>gg</a:t>
            </a:r>
            <a:r>
              <a:rPr lang="en-US" sz="2200" dirty="0" smtClean="0">
                <a:latin typeface="Symbol" charset="2"/>
                <a:cs typeface="Symbol" charset="2"/>
              </a:rPr>
              <a:t> </a:t>
            </a:r>
            <a:r>
              <a:rPr lang="en-US" sz="2200" dirty="0" smtClean="0"/>
              <a:t>continuum background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 descr="plot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60"/>
            <a:ext cx="4492138" cy="3240360"/>
          </a:xfrm>
          <a:prstGeom prst="rect">
            <a:avLst/>
          </a:prstGeom>
        </p:spPr>
      </p:pic>
      <p:pic>
        <p:nvPicPr>
          <p:cNvPr id="5" name="Picture 4" descr="plot2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248472" cy="301963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85256"/>
              </p:ext>
            </p:extLst>
          </p:nvPr>
        </p:nvGraphicFramePr>
        <p:xfrm>
          <a:off x="4788024" y="4581127"/>
          <a:ext cx="3528392" cy="2164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743744"/>
                <a:gridCol w="1416496"/>
                <a:gridCol w="1368152"/>
              </a:tblGrid>
              <a:tr h="4312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Number</a:t>
                      </a:r>
                      <a:r>
                        <a:rPr lang="en-US" sz="1600" baseline="0" dirty="0" smtClean="0"/>
                        <a:t> of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events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Fraction</a:t>
                      </a:r>
                      <a:endParaRPr lang="en-US" sz="1600" b="0" dirty="0"/>
                    </a:p>
                  </a:txBody>
                  <a:tcPr/>
                </a:tc>
              </a:tr>
              <a:tr h="315456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Symbol" charset="2"/>
                          <a:cs typeface="Symbol" charset="2"/>
                        </a:rPr>
                        <a:t>gg</a:t>
                      </a:r>
                      <a:endParaRPr lang="en-US" sz="2000" b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16000 ±</a:t>
                      </a:r>
                      <a:r>
                        <a:rPr lang="en-US" sz="1600" baseline="0" dirty="0" smtClean="0"/>
                        <a:t> 1120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71 ± 5%</a:t>
                      </a:r>
                      <a:endParaRPr lang="en-US" sz="1600" dirty="0"/>
                    </a:p>
                  </a:txBody>
                  <a:tcPr/>
                </a:tc>
              </a:tr>
              <a:tr h="376664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dirty="0" err="1" smtClean="0"/>
                        <a:t>j</a:t>
                      </a:r>
                      <a:r>
                        <a:rPr lang="en-US" sz="2000" dirty="0" smtClean="0"/>
                        <a:t> 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5200 ±</a:t>
                      </a:r>
                      <a:r>
                        <a:rPr lang="en-US" sz="1600" baseline="0" dirty="0" smtClean="0"/>
                        <a:t> 890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23 ± 4%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jj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1130 ±</a:t>
                      </a:r>
                      <a:r>
                        <a:rPr lang="en-US" sz="1600" baseline="0" dirty="0" smtClean="0"/>
                        <a:t> 600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 5</a:t>
                      </a:r>
                      <a:r>
                        <a:rPr lang="en-US" sz="1600" dirty="0" smtClean="0"/>
                        <a:t> ± 3%</a:t>
                      </a:r>
                    </a:p>
                  </a:txBody>
                  <a:tcPr/>
                </a:tc>
              </a:tr>
              <a:tr h="2068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Z/</a:t>
                      </a: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2000" dirty="0" smtClean="0"/>
                        <a:t>*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165 ±</a:t>
                      </a:r>
                      <a:r>
                        <a:rPr lang="en-US" sz="1600" baseline="0" dirty="0" smtClean="0"/>
                        <a:t> 8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0.7 ± 0.1%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85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:  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s</a:t>
            </a:r>
            <a:r>
              <a:rPr lang="en-US" sz="2600" dirty="0" smtClean="0">
                <a:latin typeface="Arial" charset="0"/>
                <a:ea typeface="ＭＳ Ｐゴシック" charset="0"/>
                <a:cs typeface="ＭＳ Ｐゴシック" charset="0"/>
              </a:rPr>
              <a:t>ensitivity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and exclusion </a:t>
            </a:r>
          </a:p>
        </p:txBody>
      </p:sp>
      <p:pic>
        <p:nvPicPr>
          <p:cNvPr id="2" name="Picture 1" descr="plot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104456" cy="2779737"/>
          </a:xfrm>
          <a:prstGeom prst="rect">
            <a:avLst/>
          </a:prstGeom>
        </p:spPr>
      </p:pic>
      <p:pic>
        <p:nvPicPr>
          <p:cNvPr id="4" name="Picture 3" descr="plot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4744"/>
            <a:ext cx="4040323" cy="27363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4005064"/>
            <a:ext cx="8496944" cy="1754327"/>
          </a:xfrm>
          <a:prstGeom prst="rect">
            <a:avLst/>
          </a:prstGeom>
          <a:solidFill>
            <a:srgbClr val="FEFF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Maximum deviation from background-only expectation observed for </a:t>
            </a:r>
          </a:p>
          <a:p>
            <a:r>
              <a:rPr lang="en-US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   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  <a:effectLst/>
                <a:latin typeface="+mn-lt"/>
              </a:rPr>
              <a:t>H</a:t>
            </a:r>
            <a:r>
              <a:rPr lang="en-US" dirty="0">
                <a:solidFill>
                  <a:srgbClr val="000090"/>
                </a:solidFill>
                <a:effectLst/>
                <a:latin typeface="+mn-lt"/>
              </a:rPr>
              <a:t>~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126 GeV:</a:t>
            </a:r>
          </a:p>
          <a:p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     - local p</a:t>
            </a:r>
            <a:r>
              <a:rPr lang="en-US" baseline="-25000" dirty="0" smtClean="0">
                <a:solidFill>
                  <a:srgbClr val="000090"/>
                </a:solidFill>
                <a:effectLst/>
                <a:latin typeface="+mn-lt"/>
              </a:rPr>
              <a:t>0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-value:         0.27%  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or  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2.8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</a:rPr>
              <a:t>σ        (expect   1.4</a:t>
            </a:r>
            <a:r>
              <a:rPr lang="en-US" dirty="0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</a:rPr>
              <a:t>s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</a:rPr>
              <a:t> from SM Higgs boson)</a:t>
            </a:r>
          </a:p>
          <a:p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     - global </a:t>
            </a:r>
            <a:r>
              <a:rPr lang="en-US" dirty="0">
                <a:solidFill>
                  <a:srgbClr val="000090"/>
                </a:solidFill>
                <a:effectLst/>
                <a:latin typeface="+mn-lt"/>
              </a:rPr>
              <a:t>p</a:t>
            </a:r>
            <a:r>
              <a:rPr lang="en-US" baseline="-25000" dirty="0">
                <a:solidFill>
                  <a:srgbClr val="000090"/>
                </a:solidFill>
                <a:effectLst/>
                <a:latin typeface="+mn-lt"/>
              </a:rPr>
              <a:t>0</a:t>
            </a:r>
            <a:r>
              <a:rPr lang="en-US" dirty="0">
                <a:solidFill>
                  <a:srgbClr val="000090"/>
                </a:solidFill>
                <a:effectLst/>
                <a:latin typeface="+mn-lt"/>
              </a:rPr>
              <a:t>-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value*:     ~7%     or  1.5</a:t>
            </a:r>
            <a:r>
              <a:rPr lang="en-US" dirty="0" smtClean="0">
                <a:solidFill>
                  <a:srgbClr val="000090"/>
                </a:solidFill>
                <a:effectLst/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 </a:t>
            </a:r>
          </a:p>
          <a:p>
            <a:endParaRPr lang="en-US" dirty="0">
              <a:solidFill>
                <a:srgbClr val="00009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Small mass ranges from 114 – 115 GeV and 135 – 136 GeV excluded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67544" y="6165304"/>
            <a:ext cx="1080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95536" y="6237312"/>
            <a:ext cx="81369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300" dirty="0" smtClean="0"/>
              <a:t>* The global p</a:t>
            </a:r>
            <a:r>
              <a:rPr lang="en-US" sz="1300" baseline="-25000" dirty="0" smtClean="0"/>
              <a:t>0 </a:t>
            </a:r>
            <a:r>
              <a:rPr lang="en-US" sz="1300" dirty="0" smtClean="0"/>
              <a:t>value takes into account the probability that such an excess can appear anywhere in the  </a:t>
            </a:r>
          </a:p>
          <a:p>
            <a:r>
              <a:rPr lang="en-US" sz="1300" dirty="0" smtClean="0"/>
              <a:t>  investigated mass range from 110 to 150 GeV (“Look-Elsewhere Effect’’, LEE)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09456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H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200" dirty="0" smtClean="0">
                <a:sym typeface="Wingdings"/>
              </a:rPr>
              <a:t> </a:t>
            </a:r>
            <a:r>
              <a:rPr lang="en-US" sz="2200" dirty="0" smtClean="0"/>
              <a:t>: p</a:t>
            </a:r>
            <a:r>
              <a:rPr lang="en-US" sz="2200" baseline="-25000" dirty="0" smtClean="0"/>
              <a:t>0</a:t>
            </a:r>
            <a:r>
              <a:rPr lang="en-US" sz="2200" dirty="0" smtClean="0"/>
              <a:t> values for different background models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plot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379459" cy="4320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573325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Hybrid:      high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Tt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categories are fitted with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order Bernstein polynomials, the other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categories with a single exponential;</a:t>
            </a:r>
          </a:p>
          <a:p>
            <a:r>
              <a:rPr lang="en-US" sz="1600" dirty="0" smtClean="0"/>
              <a:t>Bernstein: all categories are fitted with the Bernstein function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80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907704" y="188640"/>
            <a:ext cx="490390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000090"/>
                </a:solidFill>
              </a:rPr>
              <a:t>Search for H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sym typeface="Wingdings"/>
              </a:rPr>
              <a:t>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ZZ</a:t>
            </a:r>
            <a:r>
              <a:rPr lang="en-US" sz="3200" baseline="300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(*)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  4</a:t>
            </a:r>
            <a:r>
              <a:rPr lang="en-US" sz="3200" dirty="0" smtClean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32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32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836712"/>
            <a:ext cx="823815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 “Golden channel” over a large mass range; </a:t>
            </a:r>
          </a:p>
          <a:p>
            <a:r>
              <a:rPr lang="en-US" sz="1700" dirty="0" smtClean="0"/>
              <a:t>       Starts to get sensitivity with the present integrated luminosity</a:t>
            </a:r>
          </a:p>
          <a:p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/>
              <a:t> M</a:t>
            </a:r>
            <a:r>
              <a:rPr lang="en-US" sz="1700" dirty="0" smtClean="0"/>
              <a:t>ass reconstruction possible, need good lepton identification and measurement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down to low p</a:t>
            </a:r>
            <a:r>
              <a:rPr lang="en-US" sz="1700" baseline="-25000" dirty="0" smtClean="0"/>
              <a:t>T</a:t>
            </a:r>
            <a:r>
              <a:rPr lang="en-US" sz="1700" dirty="0" smtClean="0"/>
              <a:t> (to maximize the acceptance for low </a:t>
            </a:r>
            <a:r>
              <a:rPr lang="en-US" sz="1700" dirty="0" err="1" smtClean="0"/>
              <a:t>m</a:t>
            </a:r>
            <a:r>
              <a:rPr lang="en-US" sz="1700" baseline="-25000" dirty="0" err="1" smtClean="0"/>
              <a:t>H</a:t>
            </a:r>
            <a:r>
              <a:rPr lang="en-US" sz="1700" dirty="0" smtClean="0"/>
              <a:t>) </a:t>
            </a:r>
          </a:p>
          <a:p>
            <a:r>
              <a:rPr lang="en-US" sz="1700" dirty="0" smtClean="0"/>
              <a:t>     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/>
              <a:t> L</a:t>
            </a:r>
            <a:r>
              <a:rPr lang="en-US" sz="1700" dirty="0" smtClean="0"/>
              <a:t>ow signal rate, but also small backgrounds 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- ZZ</a:t>
            </a:r>
            <a:r>
              <a:rPr lang="en-US" sz="1700" baseline="30000" dirty="0" smtClean="0"/>
              <a:t>(*)</a:t>
            </a:r>
            <a:r>
              <a:rPr lang="en-US" sz="1700" dirty="0" smtClean="0"/>
              <a:t> continuum as irreducible background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- Top and </a:t>
            </a:r>
            <a:r>
              <a:rPr lang="en-US" sz="1700" dirty="0" err="1" smtClean="0"/>
              <a:t>Zbb</a:t>
            </a:r>
            <a:r>
              <a:rPr lang="en-US" sz="1700" dirty="0" smtClean="0"/>
              <a:t> production as reducible backgrounds (at low mass)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(suppressed via lepton isolation and impact parameter cuts)  </a:t>
            </a:r>
          </a:p>
          <a:p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ATLAS selection cuts: require 4 identified leptons  (4e, 2e2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/>
              <a:t> or 4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/>
              <a:t>) with:                              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539552" y="4221088"/>
            <a:ext cx="5976664" cy="2472471"/>
          </a:xfrm>
          <a:prstGeom prst="rect">
            <a:avLst/>
          </a:prstGeom>
          <a:solidFill>
            <a:srgbClr val="FEFFD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P</a:t>
            </a:r>
            <a:r>
              <a:rPr lang="en-US" baseline="-25000" dirty="0" smtClean="0"/>
              <a:t>T </a:t>
            </a:r>
            <a:r>
              <a:rPr lang="en-US" dirty="0" smtClean="0"/>
              <a:t>(</a:t>
            </a:r>
            <a:r>
              <a:rPr lang="en-US" dirty="0"/>
              <a:t>1,2) &gt; 20  GeV </a:t>
            </a:r>
            <a:r>
              <a:rPr lang="en-US" dirty="0" smtClean="0"/>
              <a:t>                       (high trigger acceptance) </a:t>
            </a:r>
            <a:endParaRPr lang="en-US" dirty="0"/>
          </a:p>
          <a:p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 (3,4) &gt;  7  GeV</a:t>
            </a:r>
          </a:p>
          <a:p>
            <a:r>
              <a:rPr lang="en-US" dirty="0"/>
              <a:t>|</a:t>
            </a:r>
            <a:r>
              <a:rPr lang="en-US" dirty="0">
                <a:latin typeface="Symbol" charset="0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2.47 (e)   and ~2.5 (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)  </a:t>
            </a:r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Isolation and impact parameter requirements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on the two softest leptons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  <a:p>
            <a:r>
              <a:rPr lang="en-US" dirty="0"/>
              <a:t>m</a:t>
            </a:r>
            <a:r>
              <a:rPr lang="en-US" baseline="-25000" dirty="0" smtClean="0"/>
              <a:t>12</a:t>
            </a:r>
            <a:r>
              <a:rPr lang="en-US" dirty="0" smtClean="0"/>
              <a:t> =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Z</a:t>
            </a:r>
            <a:r>
              <a:rPr lang="en-US" dirty="0" smtClean="0"/>
              <a:t> ± 15 GeV   </a:t>
            </a:r>
            <a:endParaRPr lang="en-US" dirty="0"/>
          </a:p>
          <a:p>
            <a:r>
              <a:rPr lang="en-US" dirty="0"/>
              <a:t>m</a:t>
            </a:r>
            <a:r>
              <a:rPr lang="en-US" baseline="-25000" dirty="0" smtClean="0"/>
              <a:t>34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&gt; 15 – 60 GeV (for 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H</a:t>
            </a:r>
            <a:r>
              <a:rPr lang="en-US" altLang="ja-JP" baseline="-25000" dirty="0" smtClean="0"/>
              <a:t> </a:t>
            </a:r>
            <a:r>
              <a:rPr lang="en-US" altLang="ja-JP" dirty="0" smtClean="0"/>
              <a:t>in the range 120 - 200 GeV ) </a:t>
            </a:r>
            <a:r>
              <a:rPr lang="en-US" altLang="ja-JP" baseline="-25000" dirty="0" smtClean="0"/>
              <a:t> </a:t>
            </a:r>
          </a:p>
          <a:p>
            <a:endParaRPr lang="en-US" altLang="ja-JP" baseline="-25000" dirty="0" smtClean="0"/>
          </a:p>
          <a:p>
            <a:r>
              <a:rPr lang="en-US" dirty="0">
                <a:solidFill>
                  <a:srgbClr val="000090"/>
                </a:solidFill>
              </a:rPr>
              <a:t>S</a:t>
            </a:r>
            <a:r>
              <a:rPr lang="en-US" dirty="0" smtClean="0">
                <a:solidFill>
                  <a:srgbClr val="000090"/>
                </a:solidFill>
              </a:rPr>
              <a:t>ignal </a:t>
            </a:r>
            <a:r>
              <a:rPr lang="en-US" dirty="0">
                <a:solidFill>
                  <a:srgbClr val="000090"/>
                </a:solidFill>
              </a:rPr>
              <a:t>acceptance </a:t>
            </a:r>
            <a:r>
              <a:rPr lang="en-US" dirty="0">
                <a:solidFill>
                  <a:srgbClr val="000090"/>
                </a:solidFill>
                <a:latin typeface="+mn-lt"/>
                <a:ea typeface="Wingdings"/>
                <a:cs typeface="Wingdings"/>
                <a:sym typeface="Wingdings"/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efficiency     ~15</a:t>
            </a:r>
            <a:r>
              <a:rPr lang="en-US" dirty="0" smtClean="0">
                <a:solidFill>
                  <a:srgbClr val="000090"/>
                </a:solidFill>
              </a:rPr>
              <a:t>%  (</a:t>
            </a:r>
            <a:r>
              <a:rPr lang="en-US" dirty="0" err="1">
                <a:solidFill>
                  <a:srgbClr val="000090"/>
                </a:solidFill>
              </a:rPr>
              <a:t>m</a:t>
            </a:r>
            <a:r>
              <a:rPr lang="en-US" baseline="-25000" dirty="0" err="1">
                <a:solidFill>
                  <a:srgbClr val="000090"/>
                </a:solidFill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= 125 GeV) </a:t>
            </a:r>
          </a:p>
        </p:txBody>
      </p:sp>
    </p:spTree>
    <p:extLst>
      <p:ext uri="{BB962C8B-B14F-4D97-AF65-F5344CB8AC3E}">
        <p14:creationId xmlns:p14="http://schemas.microsoft.com/office/powerpoint/2010/main" val="93241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otz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387420" cy="3250012"/>
          </a:xfrm>
          <a:prstGeom prst="rect">
            <a:avLst/>
          </a:prstGeom>
        </p:spPr>
      </p:pic>
      <p:pic>
        <p:nvPicPr>
          <p:cNvPr id="9" name="Picture 8" descr="plotz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908720"/>
            <a:ext cx="3452413" cy="3312368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39552" y="332656"/>
            <a:ext cx="6435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90"/>
                </a:solidFill>
              </a:rPr>
              <a:t>E</a:t>
            </a:r>
            <a:r>
              <a:rPr lang="en-US" dirty="0" smtClean="0">
                <a:solidFill>
                  <a:srgbClr val="000090"/>
                </a:solidFill>
              </a:rPr>
              <a:t>xpected mass resolutions </a:t>
            </a:r>
            <a:r>
              <a:rPr lang="en-US" sz="2000" dirty="0" smtClean="0">
                <a:solidFill>
                  <a:srgbClr val="000090"/>
                </a:solidFill>
              </a:rPr>
              <a:t>(for </a:t>
            </a:r>
            <a:r>
              <a:rPr lang="en-US" sz="2000" dirty="0" err="1" smtClean="0">
                <a:solidFill>
                  <a:srgbClr val="00009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H</a:t>
            </a:r>
            <a:r>
              <a:rPr lang="en-US" sz="2000" dirty="0" smtClean="0">
                <a:solidFill>
                  <a:srgbClr val="000090"/>
                </a:solidFill>
              </a:rPr>
              <a:t> = 130 GeV)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4725144"/>
            <a:ext cx="853244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- Width dominated by experimental resolution:   ~2.5 GeV for 4e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                                                                   ~2.0 GeV for 4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</a:p>
          <a:p>
            <a:r>
              <a:rPr lang="en-US" sz="1700" dirty="0" smtClean="0">
                <a:latin typeface="+mn-lt"/>
                <a:cs typeface="Symbol" charset="2"/>
              </a:rPr>
              <a:t>                                                                            (no Z mass constraints used in the fit) </a:t>
            </a:r>
          </a:p>
          <a:p>
            <a:pPr marL="285750" indent="-285750">
              <a:buFont typeface="Symbol" charset="0"/>
              <a:buChar char=" "/>
            </a:pPr>
            <a:endParaRPr lang="en-US" sz="1700" dirty="0">
              <a:latin typeface="Symbol" charset="2"/>
              <a:cs typeface="Symbol" charset="2"/>
            </a:endParaRPr>
          </a:p>
          <a:p>
            <a:r>
              <a:rPr lang="en-US" sz="1700" dirty="0" smtClean="0">
                <a:latin typeface="+mn-lt"/>
                <a:cs typeface="Symbol" charset="2"/>
              </a:rPr>
              <a:t>- Event fractions outside ±2</a:t>
            </a:r>
            <a:r>
              <a:rPr lang="en-US" sz="1700" dirty="0" smtClean="0">
                <a:latin typeface="Symbol" charset="2"/>
                <a:cs typeface="Symbol" charset="2"/>
              </a:rPr>
              <a:t>s</a:t>
            </a:r>
            <a:r>
              <a:rPr lang="en-US" sz="1700" dirty="0" smtClean="0">
                <a:latin typeface="+mn-lt"/>
                <a:cs typeface="Symbol" charset="2"/>
              </a:rPr>
              <a:t> at the level of 15-18% </a:t>
            </a:r>
            <a:endParaRPr lang="en-US" sz="1700" dirty="0">
              <a:latin typeface="+mn-lt"/>
              <a:cs typeface="Symbol" charset="2"/>
            </a:endParaRP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54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203267" y="188640"/>
            <a:ext cx="415813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Measured </a:t>
            </a:r>
            <a:r>
              <a:rPr lang="en-US" sz="2800" dirty="0" smtClean="0">
                <a:solidFill>
                  <a:srgbClr val="000090"/>
                </a:solidFill>
                <a:cs typeface="Symbol" charset="2"/>
                <a:sym typeface="Wingdings"/>
              </a:rPr>
              <a:t>4</a:t>
            </a:r>
            <a:r>
              <a:rPr lang="en-US" sz="2800" dirty="0" smtClean="0">
                <a:solidFill>
                  <a:srgbClr val="000090"/>
                </a:solidFill>
                <a:cs typeface="Arial" charset="0"/>
              </a:rPr>
              <a:t>ℓ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mass spectra</a:t>
            </a:r>
          </a:p>
          <a:p>
            <a:pPr algn="ctr"/>
            <a:r>
              <a:rPr lang="en-US" sz="18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   </a:t>
            </a:r>
            <a:r>
              <a:rPr lang="en-US" sz="18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5" name="Picture 4" descr="plotz_m4l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3602518" cy="3456384"/>
          </a:xfrm>
          <a:prstGeom prst="rect">
            <a:avLst/>
          </a:prstGeom>
        </p:spPr>
      </p:pic>
      <p:pic>
        <p:nvPicPr>
          <p:cNvPr id="8" name="Picture 7" descr="plotz_m4l-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3318457" cy="318384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91016"/>
              </p:ext>
            </p:extLst>
          </p:nvPr>
        </p:nvGraphicFramePr>
        <p:xfrm>
          <a:off x="467544" y="4653136"/>
          <a:ext cx="4536504" cy="139635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224136"/>
                <a:gridCol w="1008112"/>
                <a:gridCol w="1008112"/>
                <a:gridCol w="1296144"/>
              </a:tblGrid>
              <a:tr h="360040">
                <a:tc>
                  <a:txBody>
                    <a:bodyPr/>
                    <a:lstStyle/>
                    <a:p>
                      <a:r>
                        <a:rPr lang="en-US" sz="1300" b="0" dirty="0" smtClean="0">
                          <a:solidFill>
                            <a:srgbClr val="000090"/>
                          </a:solidFill>
                        </a:rPr>
                        <a:t>Mass range</a:t>
                      </a:r>
                      <a:endParaRPr lang="en-US" sz="13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solidFill>
                            <a:srgbClr val="000090"/>
                          </a:solidFill>
                        </a:rPr>
                        <a:t>Full</a:t>
                      </a:r>
                      <a:r>
                        <a:rPr lang="en-US" sz="1300" b="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en-US" sz="1300" b="0" dirty="0" smtClean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baseline="0" dirty="0" smtClean="0">
                          <a:solidFill>
                            <a:srgbClr val="000090"/>
                          </a:solidFill>
                        </a:rPr>
                        <a:t>&lt; 180 GeV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solidFill>
                            <a:srgbClr val="000090"/>
                          </a:solidFill>
                        </a:rPr>
                        <a:t>117 – 128 GeV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</a:rPr>
                        <a:t>Observed in data</a:t>
                      </a:r>
                      <a:endParaRPr lang="en-US" sz="14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71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</a:rPr>
                        <a:t>Expected background</a:t>
                      </a:r>
                      <a:endParaRPr lang="en-US" sz="1400" b="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62 ± 9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9.3 ± 1.5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rgbClr val="000090"/>
                          </a:solidFill>
                        </a:rPr>
                        <a:t>1.5 ±</a:t>
                      </a:r>
                      <a:r>
                        <a:rPr lang="en-US" sz="1600" b="0" baseline="0" dirty="0" smtClean="0">
                          <a:solidFill>
                            <a:srgbClr val="000090"/>
                          </a:solidFill>
                        </a:rPr>
                        <a:t> 0.3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5536" y="6211669"/>
            <a:ext cx="61093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Expected signal contribution for </a:t>
            </a:r>
            <a:r>
              <a:rPr lang="en-US" sz="1500" dirty="0" err="1" smtClean="0"/>
              <a:t>m</a:t>
            </a:r>
            <a:r>
              <a:rPr lang="en-US" sz="1500" baseline="-25000" dirty="0" err="1" smtClean="0"/>
              <a:t>H</a:t>
            </a:r>
            <a:r>
              <a:rPr lang="en-US" sz="1500" dirty="0" smtClean="0"/>
              <a:t>=125 is ~1.5 events</a:t>
            </a:r>
          </a:p>
          <a:p>
            <a:r>
              <a:rPr lang="en-US" sz="1500" dirty="0" smtClean="0"/>
              <a:t>Three events observed around 124 GeV:   2 (2e2</a:t>
            </a:r>
            <a:r>
              <a:rPr lang="en-US" sz="1500" dirty="0" smtClean="0">
                <a:latin typeface="Symbol" charset="2"/>
                <a:cs typeface="Symbol" charset="2"/>
              </a:rPr>
              <a:t>m)-</a:t>
            </a:r>
            <a:r>
              <a:rPr lang="en-US" sz="1500" dirty="0" smtClean="0"/>
              <a:t> and 1 (4</a:t>
            </a:r>
            <a:r>
              <a:rPr lang="en-US" sz="1500" dirty="0" smtClean="0">
                <a:latin typeface="Symbol" charset="2"/>
                <a:cs typeface="Symbol" charset="2"/>
              </a:rPr>
              <a:t>m)</a:t>
            </a:r>
            <a:r>
              <a:rPr lang="en-US" sz="1500" dirty="0"/>
              <a:t>-</a:t>
            </a:r>
            <a:r>
              <a:rPr lang="en-US" sz="1500" dirty="0" smtClean="0"/>
              <a:t>event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580112" y="4581128"/>
            <a:ext cx="3128881" cy="1569660"/>
            <a:chOff x="391225" y="5144413"/>
            <a:chExt cx="3128881" cy="1569660"/>
          </a:xfrm>
        </p:grpSpPr>
        <p:sp>
          <p:nvSpPr>
            <p:cNvPr id="17" name="TextBox 16"/>
            <p:cNvSpPr txBox="1"/>
            <p:nvPr/>
          </p:nvSpPr>
          <p:spPr>
            <a:xfrm>
              <a:off x="391225" y="5144413"/>
              <a:ext cx="3128881" cy="156966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effectLst/>
                </a:rPr>
                <a:t>Main systematic uncertainties</a:t>
              </a:r>
            </a:p>
            <a:p>
              <a:endParaRPr lang="en-US" sz="1600" dirty="0">
                <a:effectLst/>
              </a:endParaRPr>
            </a:p>
            <a:p>
              <a:r>
                <a:rPr lang="en-US" sz="1600" dirty="0" smtClean="0">
                  <a:effectLst/>
                </a:rPr>
                <a:t>Higgs cross-section       : ~ 15%</a:t>
              </a:r>
            </a:p>
            <a:p>
              <a:r>
                <a:rPr lang="en-US" sz="1600" dirty="0" smtClean="0">
                  <a:effectLst/>
                  <a:sym typeface="Wingdings"/>
                </a:rPr>
                <a:t>Electron efficiency         : ~ 2-8%</a:t>
              </a:r>
            </a:p>
            <a:p>
              <a:r>
                <a:rPr lang="en-US" sz="1600" dirty="0">
                  <a:effectLst/>
                  <a:sym typeface="Wingdings"/>
                </a:rPr>
                <a:t>ZZ* background             </a:t>
              </a:r>
              <a:r>
                <a:rPr lang="en-US" sz="1600" dirty="0" smtClean="0">
                  <a:effectLst/>
                  <a:sym typeface="Wingdings"/>
                </a:rPr>
                <a:t>: </a:t>
              </a:r>
              <a:r>
                <a:rPr lang="en-US" sz="1600" dirty="0">
                  <a:effectLst/>
                  <a:sym typeface="Wingdings"/>
                </a:rPr>
                <a:t>~ 15</a:t>
              </a:r>
              <a:r>
                <a:rPr lang="en-US" sz="1600" dirty="0" smtClean="0">
                  <a:effectLst/>
                  <a:sym typeface="Wingdings"/>
                </a:rPr>
                <a:t>%</a:t>
              </a:r>
            </a:p>
            <a:p>
              <a:r>
                <a:rPr lang="en-US" sz="1600" dirty="0" err="1" smtClean="0">
                  <a:effectLst/>
                  <a:sym typeface="Wingdings"/>
                </a:rPr>
                <a:t>Zbb</a:t>
              </a:r>
              <a:r>
                <a:rPr lang="en-US" sz="1600" dirty="0" smtClean="0">
                  <a:effectLst/>
                  <a:sym typeface="Wingdings"/>
                </a:rPr>
                <a:t>, +jets backgrounds : ~ 40%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391225" y="5504453"/>
              <a:ext cx="3096344" cy="145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4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3068960"/>
            <a:ext cx="374441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1400" baseline="-25000" dirty="0">
                <a:solidFill>
                  <a:srgbClr val="FFFFFF"/>
                </a:solidFill>
                <a:effectLst/>
                <a:latin typeface="+mj-lt"/>
              </a:rPr>
              <a:t>T</a:t>
            </a:r>
            <a:r>
              <a:rPr lang="en-US" sz="1400" dirty="0">
                <a:solidFill>
                  <a:srgbClr val="FFFFFF"/>
                </a:solidFill>
                <a:effectLst/>
                <a:latin typeface="+mj-lt"/>
              </a:rPr>
              <a:t> (</a:t>
            </a:r>
            <a:r>
              <a:rPr lang="en-US" sz="14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e</a:t>
            </a:r>
            <a:r>
              <a:rPr lang="en-US" sz="1400" baseline="30000" dirty="0" err="1">
                <a:solidFill>
                  <a:srgbClr val="FFFFFF"/>
                </a:solidFill>
                <a:latin typeface="+mj-lt"/>
                <a:ea typeface="Lucida Grande"/>
                <a:cs typeface="Lucida Grande"/>
              </a:rPr>
              <a:t>+</a:t>
            </a:r>
            <a:r>
              <a:rPr lang="en-US" sz="14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,e</a:t>
            </a:r>
            <a:r>
              <a:rPr lang="en-US" sz="1400" baseline="300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  <a:ea typeface="Lucida Grande"/>
                <a:cs typeface="Lucida Grande"/>
              </a:rPr>
              <a:t>,</a:t>
            </a:r>
            <a:r>
              <a:rPr lang="en-US" sz="14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μ</a:t>
            </a:r>
            <a:r>
              <a:rPr lang="en-US" sz="1400" baseline="30000" dirty="0" err="1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sz="14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,μ</a:t>
            </a:r>
            <a:r>
              <a:rPr lang="en-US" sz="1400" baseline="30000" dirty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+</a:t>
            </a:r>
            <a:r>
              <a:rPr lang="en-US" sz="1400" dirty="0">
                <a:solidFill>
                  <a:srgbClr val="FFFFFF"/>
                </a:solidFill>
                <a:effectLst/>
                <a:latin typeface="+mj-lt"/>
              </a:rPr>
              <a:t>)= 41.5, 26.5, 24.7, 18.3 </a:t>
            </a:r>
            <a:r>
              <a:rPr lang="en-US" sz="1400" dirty="0" smtClean="0">
                <a:solidFill>
                  <a:srgbClr val="FFFFFF"/>
                </a:solidFill>
                <a:effectLst/>
                <a:latin typeface="+mj-lt"/>
              </a:rPr>
              <a:t>GeV</a:t>
            </a:r>
          </a:p>
          <a:p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m</a:t>
            </a:r>
            <a:r>
              <a:rPr lang="en-US" sz="1400" baseline="-25000" dirty="0" err="1" smtClean="0">
                <a:solidFill>
                  <a:srgbClr val="FFFFFF"/>
                </a:solidFill>
                <a:effectLst/>
                <a:latin typeface="+mj-lt"/>
              </a:rPr>
              <a:t>e+e</a:t>
            </a:r>
            <a:r>
              <a:rPr lang="en-US" sz="1400" baseline="-25000" dirty="0" smtClean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1400" dirty="0" smtClean="0">
                <a:solidFill>
                  <a:srgbClr val="FFFFFF"/>
                </a:solidFill>
                <a:effectLst/>
                <a:latin typeface="+mj-lt"/>
              </a:rPr>
              <a:t>= 76.8 GeV,  </a:t>
            </a:r>
            <a:r>
              <a:rPr lang="en-US" sz="1400" dirty="0" err="1" smtClean="0">
                <a:solidFill>
                  <a:srgbClr val="FFFFFF"/>
                </a:solidFill>
                <a:effectLst/>
                <a:latin typeface="+mj-lt"/>
              </a:rPr>
              <a:t>m</a:t>
            </a:r>
            <a:r>
              <a:rPr lang="en-US" sz="1400" baseline="-250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μ+μ</a:t>
            </a:r>
            <a:r>
              <a:rPr lang="en-US" sz="1400" baseline="-25000" dirty="0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sz="1400" dirty="0" smtClean="0">
                <a:solidFill>
                  <a:srgbClr val="FFFFFF"/>
                </a:solidFill>
                <a:effectLst/>
                <a:latin typeface="+mj-lt"/>
              </a:rPr>
              <a:t> = 45.7 GeV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m</a:t>
            </a:r>
            <a:r>
              <a:rPr lang="en-US" sz="1400" baseline="-25000" dirty="0" smtClean="0">
                <a:solidFill>
                  <a:srgbClr val="FFFFFF"/>
                </a:solidFill>
                <a:latin typeface="+mj-lt"/>
              </a:rPr>
              <a:t>4l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  = 124.3 GeV</a:t>
            </a:r>
            <a:endParaRPr lang="en-US" sz="1400" dirty="0" smtClean="0">
              <a:solidFill>
                <a:srgbClr val="FFFF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303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cs typeface="Symbol" charset="2"/>
                <a:sym typeface="Wingdings"/>
              </a:rPr>
              <a:t>ZZ</a:t>
            </a:r>
            <a:r>
              <a:rPr lang="en-US" sz="2400" baseline="30000" dirty="0">
                <a:cs typeface="Symbol" charset="2"/>
                <a:sym typeface="Wingdings"/>
              </a:rPr>
              <a:t>(*)</a:t>
            </a:r>
            <a:r>
              <a:rPr lang="en-US" sz="2400" dirty="0">
                <a:cs typeface="Symbol" charset="2"/>
                <a:sym typeface="Wingdings"/>
              </a:rPr>
              <a:t>  </a:t>
            </a:r>
            <a:r>
              <a:rPr lang="en-US" sz="2400" dirty="0" smtClean="0">
                <a:cs typeface="Symbol" charset="2"/>
                <a:sym typeface="Wingdings"/>
              </a:rPr>
              <a:t>4</a:t>
            </a:r>
            <a:r>
              <a:rPr lang="en-US" sz="2400" dirty="0" smtClean="0">
                <a:cs typeface="Arial" charset="0"/>
              </a:rPr>
              <a:t>ℓ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:  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s</a:t>
            </a:r>
            <a:r>
              <a:rPr lang="en-US" sz="2600" dirty="0" smtClean="0">
                <a:latin typeface="Arial" charset="0"/>
                <a:ea typeface="ＭＳ Ｐゴシック" charset="0"/>
                <a:cs typeface="ＭＳ Ｐゴシック" charset="0"/>
              </a:rPr>
              <a:t>ensitivity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and exclusion </a:t>
            </a:r>
          </a:p>
        </p:txBody>
      </p:sp>
      <p:pic>
        <p:nvPicPr>
          <p:cNvPr id="3" name="Picture 2" descr="plotz_s95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384376" cy="3247091"/>
          </a:xfrm>
          <a:prstGeom prst="rect">
            <a:avLst/>
          </a:prstGeom>
        </p:spPr>
      </p:pic>
      <p:pic>
        <p:nvPicPr>
          <p:cNvPr id="5" name="Picture 4" descr="plotz_s95_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312368" cy="3178004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7544" y="4509120"/>
            <a:ext cx="8280920" cy="861774"/>
          </a:xfrm>
          <a:prstGeom prst="rect">
            <a:avLst/>
          </a:prstGeom>
          <a:solidFill>
            <a:srgbClr val="FE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Excluded mass regions (95% C.L.)</a:t>
            </a:r>
            <a:r>
              <a:rPr lang="en-US" dirty="0" smtClean="0">
                <a:solidFill>
                  <a:srgbClr val="000090"/>
                </a:solidFill>
              </a:rPr>
              <a:t>:    [135-156], [181-234] and [255-415]  GeV </a:t>
            </a:r>
            <a:endParaRPr lang="en-US" dirty="0">
              <a:solidFill>
                <a:srgbClr val="000090"/>
              </a:solidFill>
            </a:endParaRPr>
          </a:p>
          <a:p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(Expected </a:t>
            </a:r>
            <a:r>
              <a:rPr lang="en-US" sz="1600" dirty="0">
                <a:solidFill>
                  <a:srgbClr val="000090"/>
                </a:solidFill>
              </a:rPr>
              <a:t>exclusion: </a:t>
            </a:r>
            <a:r>
              <a:rPr lang="en-US" sz="1600" dirty="0" smtClean="0">
                <a:solidFill>
                  <a:srgbClr val="000090"/>
                </a:solidFill>
              </a:rPr>
              <a:t> 137&lt; </a:t>
            </a:r>
            <a:r>
              <a:rPr lang="en-US" sz="1600" dirty="0" err="1" smtClean="0">
                <a:solidFill>
                  <a:srgbClr val="000090"/>
                </a:solidFill>
              </a:rPr>
              <a:t>m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H</a:t>
            </a:r>
            <a:r>
              <a:rPr lang="en-US" sz="1600" baseline="-25000" dirty="0" smtClean="0">
                <a:solidFill>
                  <a:srgbClr val="000090"/>
                </a:solidFill>
              </a:rPr>
              <a:t>  </a:t>
            </a:r>
            <a:r>
              <a:rPr lang="en-US" sz="1600" dirty="0">
                <a:solidFill>
                  <a:srgbClr val="000090"/>
                </a:solidFill>
              </a:rPr>
              <a:t>&lt; </a:t>
            </a:r>
            <a:r>
              <a:rPr lang="en-US" sz="1600" dirty="0" smtClean="0">
                <a:solidFill>
                  <a:srgbClr val="000090"/>
                </a:solidFill>
              </a:rPr>
              <a:t>158 GeV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and </a:t>
            </a:r>
            <a:r>
              <a:rPr lang="en-US" sz="1600" dirty="0">
                <a:solidFill>
                  <a:srgbClr val="000090"/>
                </a:solidFill>
              </a:rPr>
              <a:t>  </a:t>
            </a:r>
            <a:r>
              <a:rPr lang="en-US" sz="1600" dirty="0" smtClean="0">
                <a:solidFill>
                  <a:srgbClr val="000090"/>
                </a:solidFill>
              </a:rPr>
              <a:t>185&lt; </a:t>
            </a:r>
            <a:r>
              <a:rPr lang="en-US" sz="1600" dirty="0" err="1">
                <a:solidFill>
                  <a:srgbClr val="000090"/>
                </a:solidFill>
              </a:rPr>
              <a:t>m</a:t>
            </a:r>
            <a:r>
              <a:rPr lang="en-US" sz="1600" baseline="-25000" dirty="0" err="1">
                <a:solidFill>
                  <a:srgbClr val="000090"/>
                </a:solidFill>
              </a:rPr>
              <a:t>H</a:t>
            </a:r>
            <a:r>
              <a:rPr lang="en-US" sz="1600" baseline="-25000" dirty="0">
                <a:solidFill>
                  <a:srgbClr val="000090"/>
                </a:solidFill>
              </a:rPr>
              <a:t>  </a:t>
            </a:r>
            <a:r>
              <a:rPr lang="en-US" sz="1600" dirty="0">
                <a:solidFill>
                  <a:srgbClr val="000090"/>
                </a:solidFill>
              </a:rPr>
              <a:t>&lt; </a:t>
            </a:r>
            <a:r>
              <a:rPr lang="en-US" sz="1600" dirty="0" smtClean="0">
                <a:solidFill>
                  <a:srgbClr val="000090"/>
                </a:solidFill>
              </a:rPr>
              <a:t>400 GeV) </a:t>
            </a:r>
          </a:p>
        </p:txBody>
      </p:sp>
    </p:spTree>
    <p:extLst>
      <p:ext uri="{BB962C8B-B14F-4D97-AF65-F5344CB8AC3E}">
        <p14:creationId xmlns:p14="http://schemas.microsoft.com/office/powerpoint/2010/main" val="230084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5536" y="3933056"/>
            <a:ext cx="8496944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+mn-lt"/>
              </a:rPr>
              <a:t>Small probabilities for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 background-only 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hypothesis </a:t>
            </a:r>
            <a:r>
              <a:rPr lang="en-US" dirty="0" smtClean="0">
                <a:solidFill>
                  <a:srgbClr val="000090"/>
                </a:solidFill>
                <a:effectLst/>
                <a:latin typeface="+mn-lt"/>
              </a:rPr>
              <a:t>observed for: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899592" y="33385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Test of background-only hypothesis for the </a:t>
            </a:r>
            <a:r>
              <a:rPr lang="en-US" sz="2000" dirty="0" smtClean="0">
                <a:cs typeface="Symbol" charset="2"/>
                <a:sym typeface="Wingdings"/>
              </a:rPr>
              <a:t>4</a:t>
            </a:r>
            <a:r>
              <a:rPr lang="en-US" sz="2000" dirty="0" smtClean="0">
                <a:cs typeface="Arial" charset="0"/>
              </a:rPr>
              <a:t>ℓ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channel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plotz_p0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600400" cy="3454353"/>
          </a:xfrm>
          <a:prstGeom prst="rect">
            <a:avLst/>
          </a:prstGeom>
        </p:spPr>
      </p:pic>
      <p:pic>
        <p:nvPicPr>
          <p:cNvPr id="6" name="Picture 5" descr="plotz_p0_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7"/>
            <a:ext cx="3384376" cy="3247091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326469"/>
              </p:ext>
            </p:extLst>
          </p:nvPr>
        </p:nvGraphicFramePr>
        <p:xfrm>
          <a:off x="467544" y="4365104"/>
          <a:ext cx="6096000" cy="16916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152128"/>
                <a:gridCol w="1728192"/>
                <a:gridCol w="1368152"/>
                <a:gridCol w="18475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</a:t>
                      </a:r>
                      <a:r>
                        <a:rPr lang="en-US" sz="1600" baseline="-25000" dirty="0" err="1" smtClean="0"/>
                        <a:t>H</a:t>
                      </a:r>
                      <a:r>
                        <a:rPr lang="en-US" sz="1600" baseline="-25000" dirty="0" smtClean="0"/>
                        <a:t> </a:t>
                      </a:r>
                      <a:r>
                        <a:rPr lang="en-US" sz="1600" baseline="0" dirty="0" smtClean="0"/>
                        <a:t>(GeV)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local (global) </a:t>
                      </a:r>
                    </a:p>
                    <a:p>
                      <a:pPr algn="ctr"/>
                      <a:r>
                        <a:rPr lang="en-US" sz="1600" dirty="0" smtClean="0"/>
                        <a:t>p</a:t>
                      </a:r>
                      <a:r>
                        <a:rPr lang="en-US" sz="1600" baseline="-25000" dirty="0" smtClean="0"/>
                        <a:t>0</a:t>
                      </a:r>
                      <a:r>
                        <a:rPr lang="en-US" sz="1600" dirty="0" smtClean="0"/>
                        <a:t>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Local </a:t>
                      </a:r>
                    </a:p>
                    <a:p>
                      <a:r>
                        <a:rPr lang="en-US" sz="1600" dirty="0" smtClean="0"/>
                        <a:t>significance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Expected </a:t>
                      </a:r>
                      <a:r>
                        <a:rPr lang="en-US" sz="1600" dirty="0" err="1" smtClean="0"/>
                        <a:t>signif</a:t>
                      </a:r>
                      <a:r>
                        <a:rPr lang="en-US" sz="1600" dirty="0" smtClean="0"/>
                        <a:t>.</a:t>
                      </a:r>
                      <a:r>
                        <a:rPr lang="en-US" sz="1600" baseline="0" dirty="0" smtClean="0"/>
                        <a:t> from SM Higgs 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1.8%    (~50%)**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2.1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dirty="0" smtClean="0"/>
                        <a:t>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244*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1.1%    (~50%)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dirty="0" smtClean="0"/>
                        <a:t>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3.2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dirty="0" smtClean="0"/>
                        <a:t>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1.4%    (~50%)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 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4" y="6309320"/>
            <a:ext cx="64222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*)    already excluded by the ATLAS + CMS combination</a:t>
            </a:r>
          </a:p>
          <a:p>
            <a:r>
              <a:rPr lang="en-US" sz="1500" dirty="0" smtClean="0"/>
              <a:t>**)  Look-elsewhere-effect evaluated over the mass range 110 – 600 GeV </a:t>
            </a:r>
          </a:p>
        </p:txBody>
      </p:sp>
    </p:spTree>
    <p:extLst>
      <p:ext uri="{BB962C8B-B14F-4D97-AF65-F5344CB8AC3E}">
        <p14:creationId xmlns:p14="http://schemas.microsoft.com/office/powerpoint/2010/main" val="281779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916832"/>
            <a:ext cx="7189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Summary of Search </a:t>
            </a:r>
            <a:r>
              <a:rPr lang="en-US" sz="3600" dirty="0">
                <a:solidFill>
                  <a:srgbClr val="000090"/>
                </a:solidFill>
              </a:rPr>
              <a:t>R</a:t>
            </a:r>
            <a:r>
              <a:rPr lang="en-US" sz="3600" dirty="0" smtClean="0">
                <a:solidFill>
                  <a:srgbClr val="000090"/>
                </a:solidFill>
              </a:rPr>
              <a:t>esults in the </a:t>
            </a:r>
          </a:p>
          <a:p>
            <a:pPr algn="ctr"/>
            <a:r>
              <a:rPr lang="en-US" sz="3600" dirty="0" smtClean="0">
                <a:solidFill>
                  <a:srgbClr val="000090"/>
                </a:solidFill>
              </a:rPr>
              <a:t>High Mass </a:t>
            </a:r>
            <a:r>
              <a:rPr lang="en-US" sz="3600" dirty="0">
                <a:solidFill>
                  <a:srgbClr val="000090"/>
                </a:solidFill>
              </a:rPr>
              <a:t>R</a:t>
            </a:r>
            <a:r>
              <a:rPr lang="en-US" sz="3600" dirty="0" smtClean="0">
                <a:solidFill>
                  <a:srgbClr val="000090"/>
                </a:solidFill>
              </a:rPr>
              <a:t>egion 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9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339752" y="116632"/>
            <a:ext cx="4403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90"/>
                </a:solidFill>
              </a:rPr>
              <a:t>ATLAS data </a:t>
            </a:r>
            <a:r>
              <a:rPr lang="en-US" sz="2800" dirty="0">
                <a:solidFill>
                  <a:srgbClr val="000090"/>
                </a:solidFill>
              </a:rPr>
              <a:t>taking in 2011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8024" y="908720"/>
            <a:ext cx="4057521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Excellent LHC performance in 2011</a:t>
            </a:r>
          </a:p>
          <a:p>
            <a:pPr>
              <a:defRPr/>
            </a:pPr>
            <a:r>
              <a:rPr lang="en-US" dirty="0" smtClean="0"/>
              <a:t>      (far beyond expectations) 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Peak luminosity seen by ATLAS: </a:t>
            </a:r>
            <a:endParaRPr lang="en-US" dirty="0"/>
          </a:p>
          <a:p>
            <a:pPr>
              <a:defRPr/>
            </a:pPr>
            <a:r>
              <a:rPr lang="en-US" dirty="0"/>
              <a:t>     </a:t>
            </a:r>
            <a:r>
              <a:rPr lang="en-US" dirty="0">
                <a:solidFill>
                  <a:srgbClr val="000090"/>
                </a:solidFill>
              </a:rPr>
              <a:t>3</a:t>
            </a:r>
            <a:r>
              <a:rPr lang="en-US" dirty="0" smtClean="0">
                <a:solidFill>
                  <a:srgbClr val="000090"/>
                </a:solidFill>
              </a:rPr>
              <a:t>.6 10</a:t>
            </a:r>
            <a:r>
              <a:rPr lang="en-US" baseline="30000" dirty="0" smtClean="0">
                <a:solidFill>
                  <a:srgbClr val="000090"/>
                </a:solidFill>
              </a:rPr>
              <a:t>33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cm</a:t>
            </a:r>
            <a:r>
              <a:rPr lang="en-US" baseline="30000" dirty="0">
                <a:solidFill>
                  <a:srgbClr val="000090"/>
                </a:solidFill>
              </a:rPr>
              <a:t>-2</a:t>
            </a:r>
            <a:r>
              <a:rPr lang="en-US" dirty="0">
                <a:solidFill>
                  <a:srgbClr val="000090"/>
                </a:solidFill>
              </a:rPr>
              <a:t> s</a:t>
            </a:r>
            <a:r>
              <a:rPr lang="en-US" baseline="30000" dirty="0">
                <a:solidFill>
                  <a:srgbClr val="000090"/>
                </a:solidFill>
              </a:rPr>
              <a:t>-</a:t>
            </a:r>
            <a:r>
              <a:rPr lang="en-US" baseline="30000" dirty="0" smtClean="0">
                <a:solidFill>
                  <a:srgbClr val="000090"/>
                </a:solidFill>
              </a:rPr>
              <a:t>1</a:t>
            </a:r>
            <a:endParaRPr lang="en-US" baseline="30000" dirty="0">
              <a:solidFill>
                <a:srgbClr val="008000"/>
              </a:solidFill>
            </a:endParaRP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1 fb</a:t>
            </a:r>
            <a:r>
              <a:rPr lang="en-US" baseline="30000" dirty="0"/>
              <a:t>-1</a:t>
            </a:r>
            <a:r>
              <a:rPr lang="en-US" dirty="0"/>
              <a:t> line passed in June </a:t>
            </a:r>
            <a:r>
              <a:rPr lang="en-US" dirty="0" smtClean="0"/>
              <a:t>2011      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2" y="764704"/>
            <a:ext cx="4614527" cy="3312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293096"/>
            <a:ext cx="3272272" cy="2348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88024" y="3789040"/>
            <a:ext cx="4326826" cy="270843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7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 smtClean="0"/>
              <a:t>Excellent performance of ATLAS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7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/>
              <a:t>Small fraction of non-working detector</a:t>
            </a:r>
          </a:p>
          <a:p>
            <a:pPr>
              <a:defRPr/>
            </a:pPr>
            <a:r>
              <a:rPr lang="en-US" sz="1700" dirty="0"/>
              <a:t>     channels </a:t>
            </a:r>
            <a:r>
              <a:rPr lang="en-US" sz="1700" dirty="0" smtClean="0"/>
              <a:t>(few per </a:t>
            </a:r>
            <a:r>
              <a:rPr lang="en-US" sz="1700" dirty="0"/>
              <a:t>mille </a:t>
            </a:r>
            <a:r>
              <a:rPr lang="en-US" sz="1700" dirty="0">
                <a:sym typeface="Wingdings"/>
              </a:rPr>
              <a:t> 3.5%) </a:t>
            </a:r>
            <a:r>
              <a:rPr lang="en-US" sz="1700" dirty="0"/>
              <a:t> </a:t>
            </a:r>
          </a:p>
          <a:p>
            <a:pPr>
              <a:defRPr/>
            </a:pPr>
            <a:endParaRPr lang="en-US" sz="17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/>
              <a:t>Data taking efficiency is </a:t>
            </a:r>
            <a:r>
              <a:rPr lang="en-US" sz="1700" dirty="0" smtClean="0"/>
              <a:t>high:  ~93.5%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7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 smtClean="0"/>
              <a:t>High fraction (90-96%) used for analysis</a:t>
            </a:r>
          </a:p>
          <a:p>
            <a:pPr>
              <a:defRPr/>
            </a:pPr>
            <a:r>
              <a:rPr lang="en-US" sz="1700" dirty="0" smtClean="0"/>
              <a:t>     (good quality, depends on analysis)  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179512" y="188640"/>
            <a:ext cx="878497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>
                <a:solidFill>
                  <a:srgbClr val="000090"/>
                </a:solidFill>
              </a:rPr>
              <a:t>Results from ATLAS on various high mass </a:t>
            </a:r>
            <a:r>
              <a:rPr lang="en-GB" sz="1900" dirty="0">
                <a:solidFill>
                  <a:srgbClr val="000090"/>
                </a:solidFill>
              </a:rPr>
              <a:t>search channels</a:t>
            </a:r>
            <a:r>
              <a:rPr lang="en-US" sz="1900" dirty="0">
                <a:solidFill>
                  <a:srgbClr val="000090"/>
                </a:solidFill>
              </a:rPr>
              <a:t>:  </a:t>
            </a:r>
            <a:r>
              <a:rPr lang="en-US" sz="1900" dirty="0" smtClean="0">
                <a:solidFill>
                  <a:srgbClr val="000090"/>
                </a:solidFill>
              </a:rPr>
              <a:t> L </a:t>
            </a:r>
            <a:r>
              <a:rPr lang="en-US" sz="1900" dirty="0">
                <a:solidFill>
                  <a:srgbClr val="000090"/>
                </a:solidFill>
              </a:rPr>
              <a:t>= 1.04 – 4</a:t>
            </a:r>
            <a:r>
              <a:rPr lang="en-US" sz="1900" dirty="0" smtClean="0">
                <a:solidFill>
                  <a:srgbClr val="000090"/>
                </a:solidFill>
              </a:rPr>
              <a:t>.8 </a:t>
            </a:r>
            <a:r>
              <a:rPr lang="en-US" sz="1900" dirty="0">
                <a:solidFill>
                  <a:srgbClr val="000090"/>
                </a:solidFill>
              </a:rPr>
              <a:t>fb</a:t>
            </a:r>
            <a:r>
              <a:rPr lang="en-US" sz="1900" baseline="30000" dirty="0">
                <a:solidFill>
                  <a:srgbClr val="000090"/>
                </a:solidFill>
              </a:rPr>
              <a:t>-</a:t>
            </a:r>
            <a:r>
              <a:rPr lang="en-US" sz="1900" baseline="30000" dirty="0" smtClean="0">
                <a:solidFill>
                  <a:srgbClr val="000090"/>
                </a:solidFill>
              </a:rPr>
              <a:t>1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endParaRPr lang="en-US" sz="1900" dirty="0">
              <a:solidFill>
                <a:srgbClr val="000090"/>
              </a:solidFill>
            </a:endParaRPr>
          </a:p>
        </p:txBody>
      </p:sp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539552" y="5877272"/>
            <a:ext cx="7848872" cy="584776"/>
          </a:xfrm>
          <a:prstGeom prst="rect">
            <a:avLst/>
          </a:prstGeom>
          <a:solidFill>
            <a:srgbClr val="FEFFD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90"/>
                </a:solidFill>
              </a:rPr>
              <a:t>Also </a:t>
            </a:r>
            <a:r>
              <a:rPr lang="en-US" dirty="0">
                <a:solidFill>
                  <a:srgbClr val="000090"/>
                </a:solidFill>
              </a:rPr>
              <a:t>in these channels: data are </a:t>
            </a:r>
            <a:r>
              <a:rPr lang="en-US" dirty="0" smtClean="0">
                <a:solidFill>
                  <a:srgbClr val="000090"/>
                </a:solidFill>
              </a:rPr>
              <a:t>consistent with </a:t>
            </a:r>
            <a:r>
              <a:rPr lang="en-US" dirty="0">
                <a:solidFill>
                  <a:srgbClr val="000090"/>
                </a:solidFill>
              </a:rPr>
              <a:t>expectations from Standard Model</a:t>
            </a:r>
          </a:p>
          <a:p>
            <a:r>
              <a:rPr lang="en-US" dirty="0">
                <a:solidFill>
                  <a:srgbClr val="000090"/>
                </a:solidFill>
              </a:rPr>
              <a:t>background </a:t>
            </a:r>
            <a:r>
              <a:rPr lang="en-US" dirty="0" smtClean="0">
                <a:solidFill>
                  <a:srgbClr val="000090"/>
                </a:solidFill>
              </a:rPr>
              <a:t>processes        </a:t>
            </a:r>
            <a:r>
              <a:rPr lang="en-US" dirty="0" smtClean="0">
                <a:solidFill>
                  <a:srgbClr val="000090"/>
                </a:solidFill>
                <a:sym typeface="Wingdings" charset="0"/>
              </a:rPr>
              <a:t> </a:t>
            </a:r>
            <a:r>
              <a:rPr lang="en-US" dirty="0">
                <a:solidFill>
                  <a:srgbClr val="000090"/>
                </a:solidFill>
                <a:sym typeface="Wingdings" charset="0"/>
              </a:rPr>
              <a:t>work out significances / statistics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4965700" y="36068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/>
          </a:p>
          <a:p>
            <a:endParaRPr lang="en-US" sz="1800"/>
          </a:p>
        </p:txBody>
      </p:sp>
      <p:pic>
        <p:nvPicPr>
          <p:cNvPr id="2" name="Picture 1" descr="comb_03_zz-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3109790" cy="2232248"/>
          </a:xfrm>
          <a:prstGeom prst="rect">
            <a:avLst/>
          </a:prstGeom>
        </p:spPr>
      </p:pic>
      <p:pic>
        <p:nvPicPr>
          <p:cNvPr id="3" name="Picture 2" descr="comb_11_lv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12976"/>
            <a:ext cx="2736304" cy="2119222"/>
          </a:xfrm>
          <a:prstGeom prst="rect">
            <a:avLst/>
          </a:prstGeom>
        </p:spPr>
      </p:pic>
      <p:pic>
        <p:nvPicPr>
          <p:cNvPr id="4" name="Picture 3" descr="comb_lln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2880320" cy="2067532"/>
          </a:xfrm>
          <a:prstGeom prst="rect">
            <a:avLst/>
          </a:prstGeom>
        </p:spPr>
      </p:pic>
      <p:pic>
        <p:nvPicPr>
          <p:cNvPr id="6" name="Picture 5" descr="comb_llqq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2938033" cy="2088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2780928"/>
            <a:ext cx="1393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ZZ  4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7944" y="2708920"/>
            <a:ext cx="163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ZZ 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ℓℓ </a:t>
            </a:r>
            <a:r>
              <a:rPr lang="en-US" sz="1600" dirty="0" err="1" smtClean="0">
                <a:solidFill>
                  <a:srgbClr val="000090"/>
                </a:solidFill>
                <a:cs typeface="Arial" charset="0"/>
              </a:rPr>
              <a:t>qq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6" y="5085184"/>
            <a:ext cx="163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ZZ 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ℓℓ 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nn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5085184"/>
            <a:ext cx="1788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WW 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 </a:t>
            </a:r>
            <a:r>
              <a:rPr lang="en-US" sz="1600" dirty="0" err="1" smtClean="0">
                <a:solidFill>
                  <a:srgbClr val="000090"/>
                </a:solidFill>
                <a:latin typeface="+mn-lt"/>
                <a:cs typeface="Symbol" charset="2"/>
              </a:rPr>
              <a:t>qq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8" name="Picture 7" descr="comb_llbb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24" y="908720"/>
            <a:ext cx="2815885" cy="20212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76256" y="2780928"/>
            <a:ext cx="163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ZZ  </a:t>
            </a:r>
            <a:r>
              <a:rPr lang="en-US" sz="1600" dirty="0" smtClean="0">
                <a:solidFill>
                  <a:srgbClr val="000090"/>
                </a:solidFill>
                <a:cs typeface="Arial" charset="0"/>
              </a:rPr>
              <a:t>ℓℓ bb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2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539750" y="188913"/>
            <a:ext cx="77771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Summary of the current status </a:t>
            </a:r>
            <a:r>
              <a:rPr lang="en-US" sz="2400" dirty="0">
                <a:solidFill>
                  <a:srgbClr val="000090"/>
                </a:solidFill>
              </a:rPr>
              <a:t>of the </a:t>
            </a:r>
            <a:endParaRPr lang="en-US" sz="2400" dirty="0" smtClean="0">
              <a:solidFill>
                <a:srgbClr val="00009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Higgs </a:t>
            </a:r>
            <a:r>
              <a:rPr lang="en-US" sz="2400" dirty="0">
                <a:solidFill>
                  <a:srgbClr val="000090"/>
                </a:solidFill>
              </a:rPr>
              <a:t>boson search </a:t>
            </a:r>
            <a:r>
              <a:rPr lang="en-US" sz="2400" dirty="0" smtClean="0">
                <a:solidFill>
                  <a:srgbClr val="000090"/>
                </a:solidFill>
              </a:rPr>
              <a:t>in ATLAS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- excluded cross sections by individual channels - </a:t>
            </a:r>
            <a:endParaRPr lang="en-US" sz="2000" dirty="0">
              <a:solidFill>
                <a:srgbClr val="000090"/>
              </a:solidFill>
            </a:endParaRPr>
          </a:p>
          <a:p>
            <a:pPr algn="ctr"/>
            <a:r>
              <a:rPr lang="en-US" sz="2000" dirty="0">
                <a:solidFill>
                  <a:srgbClr val="000090"/>
                </a:solidFill>
              </a:rPr>
              <a:t>       </a:t>
            </a:r>
          </a:p>
        </p:txBody>
      </p:sp>
      <p:pic>
        <p:nvPicPr>
          <p:cNvPr id="2" name="Picture 1" descr="comb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789837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5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533400"/>
          </a:xfrm>
        </p:spPr>
        <p:txBody>
          <a:bodyPr/>
          <a:lstStyle/>
          <a:p>
            <a:r>
              <a:rPr lang="en-US" dirty="0" smtClean="0"/>
              <a:t>The grand combination </a:t>
            </a:r>
            <a:endParaRPr lang="en-US" dirty="0"/>
          </a:p>
        </p:txBody>
      </p:sp>
      <p:pic>
        <p:nvPicPr>
          <p:cNvPr id="3" name="Picture 2" descr="comb_s95_lo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392488" cy="3183973"/>
          </a:xfrm>
          <a:prstGeom prst="rect">
            <a:avLst/>
          </a:prstGeom>
        </p:spPr>
      </p:pic>
      <p:pic>
        <p:nvPicPr>
          <p:cNvPr id="4" name="Picture 3" descr="comb_s95_fu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4572000" cy="331409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25487"/>
              </p:ext>
            </p:extLst>
          </p:nvPr>
        </p:nvGraphicFramePr>
        <p:xfrm>
          <a:off x="3923928" y="4797152"/>
          <a:ext cx="3672408" cy="1483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67880"/>
                <a:gridCol w="17045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95</a:t>
                      </a:r>
                      <a:r>
                        <a:rPr lang="en-US" sz="1700" baseline="0" dirty="0" smtClean="0">
                          <a:solidFill>
                            <a:srgbClr val="000090"/>
                          </a:solidFill>
                        </a:rPr>
                        <a:t> % C.L.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99 % C.L.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112.7 – 115.5 GeV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131 – 237 GeV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133 – 230 GeV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251 – 468 GeV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0090"/>
                          </a:solidFill>
                        </a:rPr>
                        <a:t>260 – 437 GeV </a:t>
                      </a:r>
                      <a:endParaRPr lang="en-US" sz="17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rgbClr val="FEFFD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23928" y="4437112"/>
            <a:ext cx="3672408" cy="369332"/>
          </a:xfrm>
          <a:prstGeom prst="rect">
            <a:avLst/>
          </a:prstGeom>
          <a:solidFill>
            <a:srgbClr val="FEFFD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Excluded mass regions: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6309320"/>
            <a:ext cx="509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95% C.L. expected exclusion:  124.6 – 520 GeV 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4221088"/>
            <a:ext cx="1602697" cy="2400658"/>
          </a:xfrm>
          <a:prstGeom prst="rect">
            <a:avLst/>
          </a:prstGeom>
          <a:solidFill>
            <a:srgbClr val="FEFFD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</a:rPr>
              <a:t>Channels included: </a:t>
            </a: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</a:rPr>
              <a:t>H 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 </a:t>
            </a:r>
            <a:r>
              <a:rPr lang="en-US" sz="1300" dirty="0" err="1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  <a:sym typeface="Wingdings"/>
              </a:rPr>
              <a:t>γγ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  <a:sym typeface="Wingdings"/>
              </a:rPr>
              <a:t>,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    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H </a:t>
            </a:r>
            <a:r>
              <a:rPr lang="en-US" sz="1300" dirty="0" err="1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  <a:sym typeface="Wingdings"/>
              </a:rPr>
              <a:t>ττ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H  WW</a:t>
            </a:r>
            <a:r>
              <a:rPr lang="en-US" sz="1300" baseline="300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(*)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 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latin typeface="Symbol" charset="2"/>
                <a:ea typeface="Lucida Grande"/>
                <a:cs typeface="Symbol" charset="2"/>
                <a:sym typeface="Wingdings"/>
              </a:rPr>
              <a:t>n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 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latin typeface="Symbol" charset="2"/>
                <a:ea typeface="Lucida Grande"/>
                <a:cs typeface="Symbol" charset="2"/>
                <a:sym typeface="Wingdings"/>
              </a:rPr>
              <a:t>n</a:t>
            </a:r>
            <a:endParaRPr lang="en-US" sz="1300" dirty="0" smtClean="0">
              <a:solidFill>
                <a:srgbClr val="000090"/>
              </a:solidFill>
              <a:effectLst/>
              <a:latin typeface="Symbol" charset="2"/>
              <a:ea typeface="Lucida Grande"/>
              <a:cs typeface="Symbol" charset="2"/>
              <a:sym typeface="Wingdings"/>
            </a:endParaRPr>
          </a:p>
          <a:p>
            <a:r>
              <a:rPr lang="en-US" sz="1300" dirty="0">
                <a:solidFill>
                  <a:srgbClr val="000090"/>
                </a:solidFill>
                <a:ea typeface="Lucida Grande"/>
                <a:cs typeface="Lucida Grande"/>
                <a:sym typeface="Wingdings"/>
              </a:rPr>
              <a:t>H WW</a:t>
            </a:r>
            <a:r>
              <a:rPr lang="en-US" sz="1300" dirty="0" smtClean="0">
                <a:solidFill>
                  <a:srgbClr val="000090"/>
                </a:solidFill>
                <a:ea typeface="Lucida Grande"/>
                <a:cs typeface="Lucida Grande"/>
                <a:sym typeface="Wingdings"/>
              </a:rPr>
              <a:t>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latin typeface="Symbol" charset="2"/>
                <a:ea typeface="Lucida Grande"/>
                <a:cs typeface="Symbol" charset="2"/>
                <a:sym typeface="Wingdings"/>
              </a:rPr>
              <a:t>n</a:t>
            </a:r>
            <a:r>
              <a:rPr lang="en-US" sz="1300" dirty="0" smtClean="0">
                <a:solidFill>
                  <a:srgbClr val="000090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300" dirty="0" err="1" smtClean="0">
                <a:solidFill>
                  <a:srgbClr val="000090"/>
                </a:solidFill>
                <a:ea typeface="Lucida Grande"/>
                <a:cs typeface="Lucida Grande"/>
                <a:sym typeface="Wingdings"/>
              </a:rPr>
              <a:t>qq</a:t>
            </a:r>
            <a:endParaRPr lang="en-US" sz="1300" dirty="0" smtClean="0">
              <a:solidFill>
                <a:srgbClr val="000090"/>
              </a:solidFill>
              <a:effectLst/>
              <a:latin typeface="+mn-lt"/>
              <a:ea typeface="Lucida Grande"/>
              <a:cs typeface="Lucida Grande"/>
              <a:sym typeface="Wingdings"/>
            </a:endParaRP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H  ZZ</a:t>
            </a:r>
            <a:r>
              <a:rPr lang="en-US" sz="1300" baseline="300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(*)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  4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,   </a:t>
            </a: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H</a:t>
            </a:r>
            <a:r>
              <a:rPr lang="en-US" sz="1300" dirty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 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ZZ </a:t>
            </a:r>
            <a:r>
              <a:rPr lang="en-US" sz="1300" dirty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 </a:t>
            </a:r>
            <a:r>
              <a:rPr lang="en-US" sz="1400" dirty="0" smtClean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 </a:t>
            </a:r>
            <a:r>
              <a:rPr lang="en-US" sz="1300" dirty="0" err="1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  <a:sym typeface="Wingdings"/>
              </a:rPr>
              <a:t>nn</a:t>
            </a:r>
            <a:endParaRPr lang="en-US" sz="1300" dirty="0">
              <a:solidFill>
                <a:srgbClr val="000090"/>
              </a:solidFill>
              <a:effectLst/>
              <a:latin typeface="Symbol" charset="2"/>
              <a:ea typeface="Lucida Grande"/>
              <a:cs typeface="Symbol" charset="2"/>
              <a:sym typeface="Wingdings"/>
            </a:endParaRP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H  ZZ  </a:t>
            </a:r>
            <a:r>
              <a:rPr lang="en-US" sz="1400" dirty="0" smtClean="0">
                <a:solidFill>
                  <a:srgbClr val="000090"/>
                </a:solidFill>
                <a:cs typeface="Arial" charset="0"/>
              </a:rPr>
              <a:t>ℓℓ </a:t>
            </a:r>
            <a:r>
              <a:rPr lang="en-US" sz="1300" dirty="0" err="1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qq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,  </a:t>
            </a:r>
          </a:p>
          <a:p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H WW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Symbol" charset="2"/>
                <a:ea typeface="Lucida Grande"/>
                <a:cs typeface="Symbol" charset="2"/>
                <a:sym typeface="Wingdings"/>
              </a:rPr>
              <a:t>n</a:t>
            </a:r>
            <a:r>
              <a:rPr lang="en-US" sz="1300" dirty="0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 </a:t>
            </a:r>
            <a:r>
              <a:rPr lang="en-US" sz="1300" dirty="0" err="1" smtClean="0">
                <a:solidFill>
                  <a:srgbClr val="000090"/>
                </a:solidFill>
                <a:effectLst/>
                <a:latin typeface="+mn-lt"/>
                <a:ea typeface="Lucida Grande"/>
                <a:cs typeface="Lucida Grande"/>
                <a:sym typeface="Wingdings"/>
              </a:rPr>
              <a:t>qq</a:t>
            </a:r>
            <a:endParaRPr lang="en-US" sz="1300" dirty="0" smtClean="0">
              <a:solidFill>
                <a:srgbClr val="000090"/>
              </a:solidFill>
              <a:effectLst/>
              <a:latin typeface="+mn-lt"/>
              <a:ea typeface="Lucida Grande"/>
              <a:cs typeface="Lucida Grande"/>
              <a:sym typeface="Wingdings"/>
            </a:endParaRPr>
          </a:p>
          <a:p>
            <a:endParaRPr lang="en-US" sz="1300" dirty="0" smtClean="0">
              <a:solidFill>
                <a:srgbClr val="000090"/>
              </a:solidFill>
              <a:effectLst/>
              <a:latin typeface="+mn-lt"/>
              <a:ea typeface="Lucida Grande"/>
              <a:cs typeface="Lucida Grande"/>
              <a:sym typeface="Wingdings"/>
            </a:endParaRPr>
          </a:p>
          <a:p>
            <a:r>
              <a:rPr lang="en-US" sz="1300" dirty="0" smtClean="0">
                <a:solidFill>
                  <a:srgbClr val="000090"/>
                </a:solidFill>
                <a:latin typeface="+mn-lt"/>
                <a:ea typeface="Lucida Grande"/>
                <a:cs typeface="Lucida Grande"/>
                <a:sym typeface="Wingdings"/>
              </a:rPr>
              <a:t>Not included: </a:t>
            </a:r>
            <a:endParaRPr lang="en-US" sz="1300" dirty="0" smtClean="0">
              <a:solidFill>
                <a:srgbClr val="000090"/>
              </a:solidFill>
              <a:effectLst/>
              <a:latin typeface="+mn-lt"/>
              <a:ea typeface="Lucida Grande"/>
              <a:cs typeface="Lucida Grande"/>
              <a:sym typeface="Wingdings"/>
            </a:endParaRPr>
          </a:p>
          <a:p>
            <a:r>
              <a:rPr lang="en-US" sz="1400" dirty="0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W</a:t>
            </a:r>
            <a:r>
              <a:rPr lang="en-US" sz="1400" dirty="0">
                <a:solidFill>
                  <a:srgbClr val="000090"/>
                </a:solidFill>
                <a:effectLst/>
                <a:latin typeface="+mn-lt"/>
                <a:sym typeface="Wingdings"/>
              </a:rPr>
              <a:t>/ZH </a:t>
            </a:r>
            <a:r>
              <a:rPr lang="en-US" sz="14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400" dirty="0" err="1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bb</a:t>
            </a:r>
            <a:r>
              <a:rPr lang="en-US" sz="1400" dirty="0" err="1">
                <a:solidFill>
                  <a:srgbClr val="000090"/>
                </a:solidFill>
                <a:effectLst/>
                <a:latin typeface="+mn-lt"/>
                <a:sym typeface="Wingdings"/>
              </a:rPr>
              <a:t>+</a:t>
            </a:r>
            <a:r>
              <a:rPr lang="en-US" sz="1400" dirty="0" err="1" smtClean="0">
                <a:solidFill>
                  <a:srgbClr val="000090"/>
                </a:solidFill>
                <a:effectLst/>
                <a:latin typeface="+mn-lt"/>
                <a:sym typeface="Wingdings"/>
              </a:rPr>
              <a:t>X</a:t>
            </a:r>
            <a:endParaRPr lang="en-US" sz="1400" dirty="0">
              <a:solidFill>
                <a:srgbClr val="000090"/>
              </a:solidFill>
              <a:effectLst/>
              <a:latin typeface="+mn-lt"/>
              <a:ea typeface="Lucida Grande"/>
              <a:cs typeface="Lucida Grande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6967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88640"/>
            <a:ext cx="821881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000090"/>
                </a:solidFill>
              </a:rPr>
              <a:t>Consistency of the data with the background-only expectation</a:t>
            </a:r>
            <a:endParaRPr lang="en-US" sz="2300" dirty="0">
              <a:solidFill>
                <a:srgbClr val="000090"/>
              </a:solidFill>
            </a:endParaRPr>
          </a:p>
        </p:txBody>
      </p:sp>
      <p:pic>
        <p:nvPicPr>
          <p:cNvPr id="8" name="Picture 7" descr="comb_p0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668957" cy="3384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4653136"/>
            <a:ext cx="8532440" cy="1938992"/>
          </a:xfrm>
          <a:prstGeom prst="rect">
            <a:avLst/>
          </a:prstGeom>
          <a:solidFill>
            <a:srgbClr val="FEFFD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rgbClr val="000090"/>
                </a:solidFill>
              </a:rPr>
              <a:t>Lowest probability (p</a:t>
            </a:r>
            <a:r>
              <a:rPr lang="en-US" sz="1700" baseline="-25000" dirty="0" smtClean="0">
                <a:solidFill>
                  <a:srgbClr val="000090"/>
                </a:solidFill>
              </a:rPr>
              <a:t>0</a:t>
            </a:r>
            <a:r>
              <a:rPr lang="en-US" sz="1700" dirty="0" smtClean="0">
                <a:solidFill>
                  <a:srgbClr val="000090"/>
                </a:solidFill>
              </a:rPr>
              <a:t> = 1.9 10</a:t>
            </a:r>
            <a:r>
              <a:rPr lang="en-US" sz="1700" baseline="30000" dirty="0" smtClean="0">
                <a:solidFill>
                  <a:srgbClr val="000090"/>
                </a:solidFill>
              </a:rPr>
              <a:t>-4</a:t>
            </a:r>
            <a:r>
              <a:rPr lang="en-US" sz="1700" dirty="0" smtClean="0">
                <a:solidFill>
                  <a:srgbClr val="000090"/>
                </a:solidFill>
              </a:rPr>
              <a:t>) for background-only expectation observed </a:t>
            </a: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 for </a:t>
            </a:r>
            <a:r>
              <a:rPr lang="en-US" sz="1700" dirty="0" err="1" smtClean="0">
                <a:solidFill>
                  <a:srgbClr val="000090"/>
                </a:solidFill>
              </a:rPr>
              <a:t>m</a:t>
            </a:r>
            <a:r>
              <a:rPr lang="en-US" sz="1700" baseline="-25000" dirty="0" err="1" smtClean="0">
                <a:solidFill>
                  <a:srgbClr val="000090"/>
                </a:solidFill>
              </a:rPr>
              <a:t>H</a:t>
            </a:r>
            <a:r>
              <a:rPr lang="en-US" sz="1700" dirty="0" smtClean="0">
                <a:solidFill>
                  <a:srgbClr val="000090"/>
                </a:solidFill>
              </a:rPr>
              <a:t> ~126 GeV</a:t>
            </a:r>
          </a:p>
          <a:p>
            <a:pPr marL="285750" indent="-285750">
              <a:buFont typeface="Arial"/>
              <a:buChar char="•"/>
            </a:pPr>
            <a:endParaRPr lang="en-US" sz="17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rgbClr val="000090"/>
                </a:solidFill>
              </a:rPr>
              <a:t>Local significance of excess: 3.6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700" dirty="0" smtClean="0">
                <a:solidFill>
                  <a:srgbClr val="000090"/>
                </a:solidFill>
              </a:rPr>
              <a:t>  (2.8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700" dirty="0" smtClean="0">
                <a:solidFill>
                  <a:srgbClr val="000090"/>
                </a:solidFill>
              </a:rPr>
              <a:t> H 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7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, 2.1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H  4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, 1.4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H 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)</a:t>
            </a:r>
          </a:p>
          <a:p>
            <a:pPr marL="285750" indent="-285750">
              <a:buFont typeface="Arial"/>
              <a:buChar char="•"/>
            </a:pPr>
            <a:endParaRPr lang="en-US" sz="1700" dirty="0">
              <a:solidFill>
                <a:srgbClr val="000090"/>
              </a:solidFill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Global significances: 2.5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(p = 0.6%)    Look-elsewhere-effect over 110 – 146 GeV </a:t>
            </a:r>
          </a:p>
          <a:p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                                      2.2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 (p = 1.4%)   Look-elsewhere-effect over 110 – 600 GeV</a:t>
            </a:r>
            <a:endParaRPr lang="en-US" sz="1700" dirty="0">
              <a:solidFill>
                <a:srgbClr val="000090"/>
              </a:solidFill>
            </a:endParaRPr>
          </a:p>
        </p:txBody>
      </p:sp>
      <p:pic>
        <p:nvPicPr>
          <p:cNvPr id="3" name="Picture 2" descr="comb_p-values-thre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531381" cy="3356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21471" y="1628800"/>
            <a:ext cx="1296143" cy="600164"/>
          </a:xfrm>
          <a:prstGeom prst="rect">
            <a:avLst/>
          </a:prstGeom>
          <a:solidFill>
            <a:srgbClr val="FEFFD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effectLst/>
              </a:rPr>
              <a:t>Expected from a</a:t>
            </a:r>
          </a:p>
          <a:p>
            <a:r>
              <a:rPr lang="en-US" sz="1100" dirty="0" smtClean="0">
                <a:effectLst/>
              </a:rPr>
              <a:t>SM Higgs </a:t>
            </a:r>
            <a:r>
              <a:rPr lang="en-US" sz="1100" dirty="0" smtClean="0"/>
              <a:t>boson at </a:t>
            </a:r>
            <a:r>
              <a:rPr lang="en-US" sz="1100" dirty="0" smtClean="0">
                <a:effectLst/>
              </a:rPr>
              <a:t>given </a:t>
            </a:r>
            <a:r>
              <a:rPr lang="en-US" sz="1100" dirty="0" err="1" smtClean="0">
                <a:effectLst/>
              </a:rPr>
              <a:t>m</a:t>
            </a:r>
            <a:r>
              <a:rPr lang="en-US" sz="1100" baseline="-25000" dirty="0" err="1" smtClean="0">
                <a:effectLst/>
              </a:rPr>
              <a:t>H</a:t>
            </a:r>
            <a:endParaRPr lang="en-US" sz="1100" baseline="-25000" dirty="0">
              <a:effectLst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020272" y="1772816"/>
            <a:ext cx="79208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7034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0090"/>
                </a:solidFill>
              </a:rPr>
              <a:t>Compatibility of the observation with the expected strength of </a:t>
            </a:r>
          </a:p>
          <a:p>
            <a:r>
              <a:rPr lang="en-US" sz="2100" dirty="0" smtClean="0">
                <a:solidFill>
                  <a:srgbClr val="000090"/>
                </a:solidFill>
              </a:rPr>
              <a:t>a Standard Model Higgs boson (combination of </a:t>
            </a:r>
            <a:r>
              <a:rPr lang="en-US" sz="21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2100" dirty="0" smtClean="0">
                <a:solidFill>
                  <a:srgbClr val="000090"/>
                </a:solidFill>
              </a:rPr>
              <a:t>, 4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100" dirty="0" smtClean="0">
                <a:solidFill>
                  <a:srgbClr val="000090"/>
                </a:solidFill>
              </a:rPr>
              <a:t>, </a:t>
            </a:r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1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21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2100" dirty="0" smtClean="0">
                <a:solidFill>
                  <a:srgbClr val="000090"/>
                </a:solidFill>
              </a:rPr>
              <a:t>) </a:t>
            </a:r>
            <a:endParaRPr lang="en-US" sz="2100" dirty="0">
              <a:solidFill>
                <a:srgbClr val="000090"/>
              </a:solidFill>
            </a:endParaRPr>
          </a:p>
        </p:txBody>
      </p:sp>
      <p:pic>
        <p:nvPicPr>
          <p:cNvPr id="5" name="Picture 4" descr="comb_ss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271599" cy="3096344"/>
          </a:xfrm>
          <a:prstGeom prst="rect">
            <a:avLst/>
          </a:prstGeom>
        </p:spPr>
      </p:pic>
      <p:pic>
        <p:nvPicPr>
          <p:cNvPr id="6" name="Picture 5" descr="comb_ss_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176464" cy="3027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1052736"/>
            <a:ext cx="42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strength:  </a:t>
            </a:r>
            <a:r>
              <a:rPr lang="en-US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/>
              <a:t>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/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SM</a:t>
            </a:r>
            <a:r>
              <a:rPr lang="en-US" baseline="-25000" dirty="0" smtClean="0"/>
              <a:t>     </a:t>
            </a:r>
            <a:r>
              <a:rPr lang="en-US" dirty="0" smtClean="0"/>
              <a:t>  (fit value)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869160"/>
            <a:ext cx="8327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Observed signal strength is compatible with the expectation from a </a:t>
            </a:r>
          </a:p>
          <a:p>
            <a:r>
              <a:rPr lang="en-US" dirty="0"/>
              <a:t> </a:t>
            </a:r>
            <a:r>
              <a:rPr lang="en-US" dirty="0" smtClean="0"/>
              <a:t>   Standard Model Higgs boson, within errors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best fit values do not account for energy scale systematic uncertainties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3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000090"/>
                </a:solidFill>
              </a:rPr>
              <a:t>Compatibility of the observation with the expected strength of </a:t>
            </a:r>
          </a:p>
          <a:p>
            <a:r>
              <a:rPr lang="en-US" sz="2100" dirty="0" smtClean="0">
                <a:solidFill>
                  <a:srgbClr val="000090"/>
                </a:solidFill>
              </a:rPr>
              <a:t>a Standard Model Higgs boson (individual channels) </a:t>
            </a:r>
            <a:endParaRPr lang="en-US" sz="21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052736"/>
            <a:ext cx="429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strength:  </a:t>
            </a:r>
            <a:r>
              <a:rPr lang="en-US" dirty="0" smtClean="0">
                <a:latin typeface="Symbol" charset="2"/>
                <a:cs typeface="Symbol" charset="2"/>
              </a:rPr>
              <a:t>m </a:t>
            </a:r>
            <a:r>
              <a:rPr lang="en-US" dirty="0" smtClean="0"/>
              <a:t>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/ 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SM</a:t>
            </a:r>
            <a:r>
              <a:rPr lang="en-US" baseline="-25000" dirty="0" smtClean="0"/>
              <a:t>     </a:t>
            </a:r>
            <a:r>
              <a:rPr lang="en-US" dirty="0" smtClean="0"/>
              <a:t>  (fit value)</a:t>
            </a:r>
            <a:endParaRPr lang="en-US" baseline="-25000" dirty="0"/>
          </a:p>
        </p:txBody>
      </p:sp>
      <p:pic>
        <p:nvPicPr>
          <p:cNvPr id="2" name="Picture 1" descr="comb_ss_g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7"/>
            <a:ext cx="3456384" cy="2505421"/>
          </a:xfrm>
          <a:prstGeom prst="rect">
            <a:avLst/>
          </a:prstGeom>
        </p:spPr>
      </p:pic>
      <p:pic>
        <p:nvPicPr>
          <p:cNvPr id="3" name="Picture 2" descr="comb_ss_Z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00807"/>
            <a:ext cx="3528392" cy="2557619"/>
          </a:xfrm>
          <a:prstGeom prst="rect">
            <a:avLst/>
          </a:prstGeom>
        </p:spPr>
      </p:pic>
      <p:pic>
        <p:nvPicPr>
          <p:cNvPr id="9" name="Picture 8" descr="comb_ss_W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3"/>
            <a:ext cx="3312368" cy="24010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3928" y="5013176"/>
            <a:ext cx="5057795" cy="1415772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0090"/>
                </a:solidFill>
              </a:rPr>
              <a:t>-   The observed excess in the </a:t>
            </a:r>
            <a:r>
              <a:rPr lang="en-US" sz="17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700" dirty="0" smtClean="0">
                <a:solidFill>
                  <a:srgbClr val="000090"/>
                </a:solidFill>
              </a:rPr>
              <a:t> channel </a:t>
            </a:r>
          </a:p>
          <a:p>
            <a:r>
              <a:rPr lang="en-US" sz="1700" dirty="0" smtClean="0">
                <a:solidFill>
                  <a:srgbClr val="000090"/>
                </a:solidFill>
              </a:rPr>
              <a:t>    is a factor of (2 ± 0.8) larger than expected</a:t>
            </a:r>
          </a:p>
          <a:p>
            <a:endParaRPr lang="en-US" sz="1700" dirty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700" dirty="0" smtClean="0">
                <a:solidFill>
                  <a:srgbClr val="000090"/>
                </a:solidFill>
              </a:rPr>
              <a:t>Excess in the 4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</a:rPr>
              <a:t> and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700" dirty="0" smtClean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  <a:cs typeface="Arial" charset="0"/>
              </a:rPr>
              <a:t>ℓ</a:t>
            </a:r>
            <a:r>
              <a:rPr lang="en-US" sz="17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</a:t>
            </a:r>
            <a:r>
              <a:rPr lang="en-US" sz="1700" dirty="0" smtClean="0">
                <a:solidFill>
                  <a:srgbClr val="000090"/>
                </a:solidFill>
              </a:rPr>
              <a:t> channels, as well </a:t>
            </a: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 as for the combination are compatible </a:t>
            </a:r>
            <a:r>
              <a:rPr lang="en-US" sz="1700" dirty="0">
                <a:solidFill>
                  <a:srgbClr val="000090"/>
                </a:solidFill>
              </a:rPr>
              <a:t>within 1</a:t>
            </a:r>
            <a:r>
              <a:rPr lang="en-US" sz="1700" dirty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70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741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340768"/>
            <a:ext cx="820342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0090"/>
                </a:solidFill>
              </a:rPr>
              <a:t>A short summary of recent results on  searches for </a:t>
            </a:r>
          </a:p>
          <a:p>
            <a:endParaRPr lang="en-US" sz="2600" dirty="0">
              <a:solidFill>
                <a:srgbClr val="000090"/>
              </a:solidFill>
            </a:endParaRPr>
          </a:p>
          <a:p>
            <a:r>
              <a:rPr lang="en-US" sz="2600" dirty="0" smtClean="0">
                <a:solidFill>
                  <a:srgbClr val="000090"/>
                </a:solidFill>
              </a:rPr>
              <a:t>                               non-Standard Model Higgs bosons </a:t>
            </a:r>
            <a:endParaRPr lang="en-US" sz="2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645024"/>
            <a:ext cx="5416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Search for MSSM Higgs bosons in </a:t>
            </a:r>
            <a:r>
              <a:rPr lang="en-US" dirty="0" smtClean="0">
                <a:latin typeface="Symbol" charset="2"/>
                <a:cs typeface="Symbol" charset="2"/>
              </a:rPr>
              <a:t>tt </a:t>
            </a:r>
            <a:r>
              <a:rPr lang="en-US" dirty="0" smtClean="0"/>
              <a:t>final states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Search for </a:t>
            </a:r>
            <a:r>
              <a:rPr lang="en-US" dirty="0" err="1" smtClean="0"/>
              <a:t>fermiophobic</a:t>
            </a:r>
            <a:r>
              <a:rPr lang="en-US" dirty="0" smtClean="0"/>
              <a:t> Higgs bosons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8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A/H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t t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764704"/>
            <a:ext cx="8007320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The production of neutral Higgs bosons A/H is enhanced at large </a:t>
            </a:r>
            <a:r>
              <a:rPr lang="en-US" sz="1700" dirty="0" err="1" smtClean="0"/>
              <a:t>tan</a:t>
            </a:r>
            <a:r>
              <a:rPr lang="en-US" sz="1700" dirty="0" err="1" smtClean="0">
                <a:latin typeface="Symbol" charset="2"/>
                <a:cs typeface="Symbol" charset="2"/>
              </a:rPr>
              <a:t>b</a:t>
            </a:r>
            <a:r>
              <a:rPr lang="en-US" sz="1700" dirty="0" smtClean="0"/>
              <a:t> in the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MSSM </a:t>
            </a:r>
          </a:p>
          <a:p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Search for A/H </a:t>
            </a:r>
            <a:r>
              <a:rPr lang="en-US" sz="1700" dirty="0" smtClean="0">
                <a:sym typeface="Wingdings"/>
              </a:rPr>
              <a:t>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t t</a:t>
            </a:r>
            <a:r>
              <a:rPr lang="en-US" sz="1700" dirty="0" smtClean="0">
                <a:sym typeface="Wingdings"/>
              </a:rPr>
              <a:t> decays in four final states, characterized by the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 t </a:t>
            </a:r>
            <a:r>
              <a:rPr lang="en-US" sz="1700" dirty="0" smtClean="0">
                <a:sym typeface="Wingdings"/>
              </a:rPr>
              <a:t>decays: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-  A/H 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700" dirty="0" smtClean="0">
                <a:sym typeface="Wingdings"/>
              </a:rPr>
              <a:t>   </a:t>
            </a:r>
            <a:r>
              <a:rPr lang="en-US" sz="1700" dirty="0" err="1" smtClean="0">
                <a:sym typeface="Wingdings"/>
              </a:rPr>
              <a:t>e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sz="1700" dirty="0" smtClean="0">
                <a:sym typeface="Wingdings"/>
              </a:rPr>
              <a:t>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mnn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 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-         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tt </a:t>
            </a:r>
            <a:r>
              <a:rPr lang="en-US" sz="1700" dirty="0" smtClean="0">
                <a:sym typeface="Wingdings"/>
              </a:rPr>
              <a:t>   </a:t>
            </a:r>
            <a:r>
              <a:rPr lang="en-US" sz="1700" dirty="0" err="1" smtClean="0">
                <a:latin typeface="+mn-lt"/>
                <a:cs typeface="Symbol" charset="2"/>
                <a:sym typeface="Wingdings"/>
              </a:rPr>
              <a:t>e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nn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700" baseline="-25000" dirty="0" err="1" smtClean="0">
                <a:sym typeface="Wingdings"/>
              </a:rPr>
              <a:t>had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ym typeface="Wingdings"/>
              </a:rPr>
              <a:t>    and  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mnn</a:t>
            </a:r>
            <a:r>
              <a:rPr lang="en-US" sz="1700" dirty="0" smtClean="0">
                <a:sym typeface="Wingdings"/>
              </a:rPr>
              <a:t>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700" baseline="-25000" dirty="0" err="1" smtClean="0">
                <a:sym typeface="Wingdings"/>
              </a:rPr>
              <a:t>had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ym typeface="Wingdings"/>
              </a:rPr>
              <a:t> 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-         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700" dirty="0" smtClean="0">
                <a:sym typeface="Wingdings"/>
              </a:rPr>
              <a:t>   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700" baseline="-25000" dirty="0" err="1" smtClean="0">
                <a:sym typeface="Wingdings"/>
              </a:rPr>
              <a:t>had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  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700" baseline="-25000" dirty="0" err="1" smtClean="0">
                <a:sym typeface="Wingdings"/>
              </a:rPr>
              <a:t>had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 </a:t>
            </a:r>
          </a:p>
          <a:p>
            <a:endParaRPr lang="en-US" sz="1700" dirty="0">
              <a:latin typeface="Symbol" charset="2"/>
              <a:cs typeface="Symbol" charset="2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+mn-lt"/>
                <a:cs typeface="Symbol" charset="2"/>
                <a:sym typeface="Wingdings"/>
              </a:rPr>
              <a:t>Good 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700" dirty="0" smtClean="0">
                <a:latin typeface="+mn-lt"/>
                <a:cs typeface="Symbol" charset="2"/>
                <a:sym typeface="Wingdings"/>
              </a:rPr>
              <a:t> identification required, </a:t>
            </a:r>
            <a:r>
              <a:rPr lang="en-US" sz="1700" dirty="0" err="1" smtClean="0">
                <a:latin typeface="+mn-lt"/>
                <a:cs typeface="Symbol" charset="2"/>
                <a:sym typeface="Wingdings"/>
              </a:rPr>
              <a:t>m</a:t>
            </a:r>
            <a:r>
              <a:rPr lang="en-US" sz="1700" baseline="-25000" dirty="0" err="1" smtClean="0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700" dirty="0" smtClean="0">
                <a:latin typeface="+mn-lt"/>
                <a:cs typeface="Symbol" charset="2"/>
                <a:sym typeface="Wingdings"/>
              </a:rPr>
              <a:t> reconstructed via visible mass or using the </a:t>
            </a:r>
          </a:p>
          <a:p>
            <a:r>
              <a:rPr lang="en-US" sz="1700" dirty="0">
                <a:latin typeface="+mn-lt"/>
                <a:cs typeface="Symbol" charset="2"/>
                <a:sym typeface="Wingdings"/>
              </a:rPr>
              <a:t> </a:t>
            </a:r>
            <a:r>
              <a:rPr lang="en-US" sz="1700" dirty="0" smtClean="0">
                <a:latin typeface="+mn-lt"/>
                <a:cs typeface="Symbol" charset="2"/>
                <a:sym typeface="Wingdings"/>
              </a:rPr>
              <a:t>    missing mass calculation technique</a:t>
            </a:r>
          </a:p>
        </p:txBody>
      </p:sp>
      <p:pic>
        <p:nvPicPr>
          <p:cNvPr id="5" name="Picture 4" descr="m_tt_e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2673346" cy="2564904"/>
          </a:xfrm>
          <a:prstGeom prst="rect">
            <a:avLst/>
          </a:prstGeom>
        </p:spPr>
      </p:pic>
      <p:pic>
        <p:nvPicPr>
          <p:cNvPr id="6" name="Picture 5" descr="mtt_0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73016"/>
            <a:ext cx="2594245" cy="2525614"/>
          </a:xfrm>
          <a:prstGeom prst="rect">
            <a:avLst/>
          </a:prstGeom>
        </p:spPr>
      </p:pic>
      <p:pic>
        <p:nvPicPr>
          <p:cNvPr id="7" name="Picture 6" descr="m_tt_hh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73016"/>
            <a:ext cx="2670385" cy="2562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8304" y="3140968"/>
            <a:ext cx="1410287" cy="369332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 = 1.06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6165304"/>
            <a:ext cx="557569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- Select 4630 events in data</a:t>
            </a:r>
          </a:p>
          <a:p>
            <a:r>
              <a:rPr lang="en-US" sz="1700" dirty="0" smtClean="0"/>
              <a:t>- Expectation from SM background </a:t>
            </a:r>
            <a:r>
              <a:rPr lang="en-US" sz="1700" dirty="0"/>
              <a:t>s</a:t>
            </a:r>
            <a:r>
              <a:rPr lang="en-US" sz="1700" dirty="0" smtClean="0"/>
              <a:t>ources: 4900 ± 600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3717032"/>
            <a:ext cx="648072" cy="369332"/>
          </a:xfrm>
          <a:prstGeom prst="rect">
            <a:avLst/>
          </a:prstGeom>
          <a:solidFill>
            <a:srgbClr val="FEFFD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07904" y="3717032"/>
            <a:ext cx="658165" cy="369332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had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16216" y="3717032"/>
            <a:ext cx="964965" cy="369332"/>
          </a:xfrm>
          <a:prstGeom prst="rect">
            <a:avLst/>
          </a:prstGeom>
          <a:solidFill>
            <a:srgbClr val="FEFFD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had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+mn-lt"/>
                <a:cs typeface="Symbol" charset="2"/>
              </a:rPr>
              <a:t>had</a:t>
            </a:r>
            <a:r>
              <a:rPr lang="en-US" baseline="-25000" dirty="0" smtClean="0">
                <a:latin typeface="+mn-lt"/>
              </a:rPr>
              <a:t> </a:t>
            </a:r>
            <a:endParaRPr lang="en-US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452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533400"/>
          </a:xfrm>
        </p:spPr>
        <p:txBody>
          <a:bodyPr/>
          <a:lstStyle/>
          <a:p>
            <a:r>
              <a:rPr lang="en-US" sz="2000" dirty="0" smtClean="0"/>
              <a:t>Cross section limits and excluded mass regions in the MSSM parameter space</a:t>
            </a:r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en-US" sz="2000" dirty="0">
              <a:latin typeface="Symbol" charset="2"/>
              <a:cs typeface="Symbol" charset="2"/>
            </a:endParaRPr>
          </a:p>
        </p:txBody>
      </p:sp>
      <p:pic>
        <p:nvPicPr>
          <p:cNvPr id="3" name="Picture 2" descr="tan-beta_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52736"/>
            <a:ext cx="4176464" cy="4065975"/>
          </a:xfrm>
          <a:prstGeom prst="rect">
            <a:avLst/>
          </a:prstGeom>
        </p:spPr>
      </p:pic>
      <p:pic>
        <p:nvPicPr>
          <p:cNvPr id="10" name="Picture 9" descr="xs-limi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816424" cy="3715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9" y="5157192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Expected and observed limits on </a:t>
            </a:r>
          </a:p>
          <a:p>
            <a:pPr marL="285750" indent="-285750">
              <a:buFont typeface="Symbol" charset="0"/>
              <a:buChar char="s"/>
            </a:pPr>
            <a:r>
              <a:rPr lang="en-US" sz="15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500" dirty="0" smtClean="0">
                <a:sym typeface="Wingdings"/>
              </a:rPr>
              <a:t> BR ( </a:t>
            </a:r>
            <a:r>
              <a:rPr lang="en-US" sz="1500" dirty="0" smtClean="0">
                <a:latin typeface="Symbol" charset="2"/>
                <a:cs typeface="Symbol" charset="2"/>
                <a:sym typeface="Wingdings"/>
              </a:rPr>
              <a:t>f </a:t>
            </a:r>
            <a:r>
              <a:rPr lang="en-US" sz="1500" dirty="0" smtClean="0">
                <a:latin typeface="+mn-lt"/>
                <a:cs typeface="Symbol" charset="2"/>
                <a:sym typeface="Wingdings"/>
              </a:rPr>
              <a:t></a:t>
            </a:r>
            <a:r>
              <a:rPr lang="en-US" sz="1500" dirty="0" smtClean="0">
                <a:latin typeface="Symbol" charset="2"/>
                <a:cs typeface="Symbol" charset="2"/>
                <a:sym typeface="Wingdings"/>
              </a:rPr>
              <a:t> tt</a:t>
            </a:r>
            <a:r>
              <a:rPr lang="en-US" sz="1500" dirty="0" smtClean="0">
                <a:sym typeface="Wingdings"/>
              </a:rPr>
              <a:t>) </a:t>
            </a:r>
            <a:r>
              <a:rPr lang="en-US" sz="1500" dirty="0" smtClean="0"/>
              <a:t> for a generic</a:t>
            </a:r>
          </a:p>
          <a:p>
            <a:r>
              <a:rPr lang="en-US" sz="1500" dirty="0" smtClean="0"/>
              <a:t>Higgs boson </a:t>
            </a:r>
            <a:r>
              <a:rPr lang="en-US" sz="1500" dirty="0" smtClean="0">
                <a:latin typeface="Symbol" charset="2"/>
                <a:cs typeface="Symbol" charset="2"/>
              </a:rPr>
              <a:t>f</a:t>
            </a:r>
          </a:p>
          <a:p>
            <a:endParaRPr lang="en-US" sz="1500" dirty="0" smtClean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9265" y="5157192"/>
            <a:ext cx="4248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Expected and observed exclusion limits in </a:t>
            </a:r>
          </a:p>
          <a:p>
            <a:r>
              <a:rPr lang="en-US" sz="1500" dirty="0" smtClean="0"/>
              <a:t>the MSSM (m</a:t>
            </a:r>
            <a:r>
              <a:rPr lang="en-US" sz="1500" baseline="-25000" dirty="0" smtClean="0"/>
              <a:t>A</a:t>
            </a:r>
            <a:r>
              <a:rPr lang="en-US" sz="1500" dirty="0" smtClean="0"/>
              <a:t> – </a:t>
            </a:r>
            <a:r>
              <a:rPr lang="en-US" sz="1500" dirty="0" err="1" smtClean="0"/>
              <a:t>tan</a:t>
            </a:r>
            <a:r>
              <a:rPr lang="en-US" sz="1500" dirty="0" err="1" smtClean="0">
                <a:latin typeface="Symbol" charset="2"/>
                <a:cs typeface="Symbol" charset="2"/>
              </a:rPr>
              <a:t>b</a:t>
            </a:r>
            <a:r>
              <a:rPr lang="en-US" sz="1500" dirty="0" smtClean="0"/>
              <a:t>) plane</a:t>
            </a:r>
          </a:p>
          <a:p>
            <a:endParaRPr lang="en-US" sz="1500" dirty="0">
              <a:latin typeface="Symbol" charset="2"/>
              <a:cs typeface="Symbol" charset="2"/>
            </a:endParaRPr>
          </a:p>
          <a:p>
            <a:r>
              <a:rPr lang="en-US" sz="1500" dirty="0" err="1" smtClean="0">
                <a:latin typeface="+mn-lt"/>
                <a:cs typeface="Symbol" charset="2"/>
              </a:rPr>
              <a:t>m</a:t>
            </a:r>
            <a:r>
              <a:rPr lang="en-US" sz="1500" baseline="-25000" dirty="0" err="1" smtClean="0">
                <a:latin typeface="+mn-lt"/>
                <a:cs typeface="Symbol" charset="2"/>
              </a:rPr>
              <a:t>h</a:t>
            </a:r>
            <a:r>
              <a:rPr lang="en-US" sz="1500" baseline="30000" dirty="0" err="1" smtClean="0">
                <a:latin typeface="+mn-lt"/>
                <a:cs typeface="Symbol" charset="2"/>
              </a:rPr>
              <a:t>max</a:t>
            </a:r>
            <a:r>
              <a:rPr lang="en-US" sz="1500" dirty="0" smtClean="0">
                <a:latin typeface="+mn-lt"/>
                <a:cs typeface="Symbol" charset="2"/>
              </a:rPr>
              <a:t> scenario </a:t>
            </a:r>
            <a:endParaRPr lang="en-US" sz="1500" dirty="0">
              <a:latin typeface="+mn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2853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Search for a </a:t>
            </a:r>
            <a:r>
              <a:rPr lang="en-US" sz="2200" dirty="0" err="1" smtClean="0"/>
              <a:t>fermiophobic</a:t>
            </a:r>
            <a:r>
              <a:rPr lang="en-US" sz="2200" dirty="0" smtClean="0"/>
              <a:t> Higgs boson in the </a:t>
            </a:r>
            <a:r>
              <a:rPr lang="en-US" sz="2200" dirty="0" err="1" smtClean="0">
                <a:latin typeface="Symbol" charset="2"/>
                <a:cs typeface="Symbol" charset="2"/>
              </a:rPr>
              <a:t>gg</a:t>
            </a:r>
            <a:r>
              <a:rPr lang="en-US" sz="2200" dirty="0" smtClean="0"/>
              <a:t> decay mode </a:t>
            </a:r>
            <a:r>
              <a:rPr lang="en-US" sz="2200" dirty="0" smtClean="0">
                <a:latin typeface="Symbol" charset="2"/>
                <a:cs typeface="Symbol" charset="2"/>
                <a:sym typeface="Wingdings"/>
              </a:rPr>
              <a:t> </a:t>
            </a:r>
            <a:endParaRPr lang="en-US" sz="2200" dirty="0">
              <a:latin typeface="Symbol" charset="2"/>
              <a:cs typeface="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58267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B</a:t>
            </a:r>
            <a:r>
              <a:rPr lang="en-US" sz="1700" dirty="0" smtClean="0"/>
              <a:t>enchmark model considered:  - all fermion couplings set to 0</a:t>
            </a:r>
          </a:p>
          <a:p>
            <a:r>
              <a:rPr lang="en-US" sz="1700" dirty="0" smtClean="0"/>
              <a:t>                                                       - </a:t>
            </a:r>
            <a:r>
              <a:rPr lang="en-US" sz="1700" dirty="0" err="1" smtClean="0"/>
              <a:t>bosonic</a:t>
            </a:r>
            <a:r>
              <a:rPr lang="en-US" sz="1700" dirty="0" smtClean="0"/>
              <a:t> couplings kept at the SM values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</a:t>
            </a:r>
            <a:r>
              <a:rPr lang="en-US" sz="1700" dirty="0" smtClean="0">
                <a:sym typeface="Wingdings"/>
              </a:rPr>
              <a:t>  modified Higgs production and decay branching ratios, 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      e.g. no contributions from the gluon-fusion and ttH associated production modes  </a:t>
            </a:r>
            <a:endParaRPr lang="en-US" sz="1700" dirty="0"/>
          </a:p>
        </p:txBody>
      </p:sp>
      <p:pic>
        <p:nvPicPr>
          <p:cNvPr id="7" name="Picture 6" descr="br-fer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738877" cy="36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7984" y="2780928"/>
            <a:ext cx="460965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production with decays to </a:t>
            </a:r>
          </a:p>
          <a:p>
            <a:r>
              <a:rPr lang="en-US" sz="1600" dirty="0" err="1" smtClean="0"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smtClean="0"/>
              <a:t>is larger than in the SM for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H</a:t>
            </a:r>
            <a:r>
              <a:rPr lang="en-US" sz="1600" dirty="0" smtClean="0"/>
              <a:t> &lt; 120 GeV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Perform analysis similar to SM  H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600" dirty="0" smtClean="0">
                <a:sym typeface="Wingdings"/>
              </a:rPr>
              <a:t> search </a:t>
            </a:r>
          </a:p>
          <a:p>
            <a:endParaRPr lang="en-US" sz="1600" dirty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VBF and </a:t>
            </a:r>
            <a:r>
              <a:rPr lang="en-US" sz="1600" dirty="0">
                <a:sym typeface="Wingdings"/>
              </a:rPr>
              <a:t>V</a:t>
            </a:r>
            <a:r>
              <a:rPr lang="en-US" sz="1600" dirty="0" smtClean="0">
                <a:sym typeface="Wingdings"/>
              </a:rPr>
              <a:t>H production  higher transverse</a:t>
            </a:r>
          </a:p>
          <a:p>
            <a:r>
              <a:rPr lang="en-US" sz="1600" dirty="0" smtClean="0">
                <a:sym typeface="Wingdings"/>
              </a:rPr>
              <a:t>momentum due to recoiling jets or vector bosons</a:t>
            </a:r>
          </a:p>
        </p:txBody>
      </p:sp>
    </p:spTree>
    <p:extLst>
      <p:ext uri="{BB962C8B-B14F-4D97-AF65-F5344CB8AC3E}">
        <p14:creationId xmlns:p14="http://schemas.microsoft.com/office/powerpoint/2010/main" val="174331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1907704" y="116632"/>
            <a:ext cx="556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000090"/>
                </a:solidFill>
              </a:rPr>
              <a:t>ATLAS running conditions </a:t>
            </a:r>
            <a:r>
              <a:rPr lang="en-US" sz="2800" dirty="0">
                <a:solidFill>
                  <a:srgbClr val="000090"/>
                </a:solidFill>
              </a:rPr>
              <a:t>in 2011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8024" y="764704"/>
            <a:ext cx="4224233" cy="34932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700" dirty="0" smtClean="0"/>
              <a:t>High peak luminosity and 50 ns bunch 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spacing   </a:t>
            </a:r>
            <a:r>
              <a:rPr lang="en-US" sz="1700" dirty="0" smtClean="0">
                <a:sym typeface="Wingdings"/>
              </a:rPr>
              <a:t>  </a:t>
            </a:r>
            <a:r>
              <a:rPr lang="en-US" sz="1700" dirty="0" smtClean="0"/>
              <a:t>high pile-up</a:t>
            </a:r>
          </a:p>
          <a:p>
            <a:pPr>
              <a:defRPr/>
            </a:pPr>
            <a:r>
              <a:rPr lang="en-US" sz="1700" dirty="0" smtClean="0"/>
              <a:t>   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 smtClean="0"/>
              <a:t>Two running periods with different 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machine settings</a:t>
            </a:r>
          </a:p>
          <a:p>
            <a:pPr>
              <a:defRPr/>
            </a:pPr>
            <a:endParaRPr lang="en-US" sz="1700" dirty="0" smtClean="0"/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(period A (Mar  - July): 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/>
              <a:t> =   6.3,  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 period B (Aug. - Oct):  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/>
              <a:t> </a:t>
            </a:r>
            <a:r>
              <a:rPr lang="en-US" sz="1700" dirty="0"/>
              <a:t>= </a:t>
            </a:r>
            <a:r>
              <a:rPr lang="en-US" sz="1700" dirty="0" smtClean="0"/>
              <a:t>11.6, 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  with tails beyond 20 interactions / 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  beam crossing,   ~ design luminosity)</a:t>
            </a:r>
          </a:p>
          <a:p>
            <a:pPr>
              <a:defRPr/>
            </a:pPr>
            <a:endParaRPr lang="en-US" sz="17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 smtClean="0"/>
              <a:t>Very challenging for trigger, computing,</a:t>
            </a:r>
          </a:p>
          <a:p>
            <a:pPr>
              <a:defRPr/>
            </a:pPr>
            <a:r>
              <a:rPr lang="en-US" sz="1700" dirty="0"/>
              <a:t> </a:t>
            </a:r>
            <a:r>
              <a:rPr lang="en-US" sz="1700" dirty="0" smtClean="0"/>
              <a:t>    reconstruction of physics objects,…</a:t>
            </a:r>
          </a:p>
        </p:txBody>
      </p:sp>
      <p:pic>
        <p:nvPicPr>
          <p:cNvPr id="10" name="Picture 9" descr="lum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4614529" cy="3312368"/>
          </a:xfrm>
          <a:prstGeom prst="rect">
            <a:avLst/>
          </a:prstGeom>
        </p:spPr>
      </p:pic>
      <p:pic>
        <p:nvPicPr>
          <p:cNvPr id="18" name="Picture 17" descr="Zmumu_vertexzoom_0911.png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" y="4476981"/>
            <a:ext cx="6583680" cy="2359152"/>
          </a:xfrm>
          <a:prstGeom prst="rect">
            <a:avLst/>
          </a:prstGeom>
          <a:solidFill>
            <a:srgbClr val="990033"/>
          </a:solidFill>
          <a:ln w="28575" cmpd="sng">
            <a:solidFill>
              <a:srgbClr val="990033"/>
            </a:solidFill>
          </a:ln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295997" y="5880284"/>
            <a:ext cx="763600" cy="307777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effectLst/>
                <a:sym typeface="Wingdings"/>
              </a:rPr>
              <a:t>Z </a:t>
            </a:r>
            <a:r>
              <a:rPr lang="en-US" sz="14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μμ</a:t>
            </a:r>
            <a:endParaRPr lang="en-US" sz="1400" dirty="0" smtClean="0">
              <a:effectLst/>
              <a:sym typeface="Wingdings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6732240" y="5157192"/>
            <a:ext cx="2287943" cy="143116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  <a:latin typeface="+mn-lt"/>
                <a:sym typeface="Wingdings"/>
              </a:rPr>
              <a:t>A</a:t>
            </a:r>
            <a:r>
              <a:rPr lang="en-US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n event with 20 </a:t>
            </a:r>
          </a:p>
          <a:p>
            <a:r>
              <a:rPr lang="en-US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reconstructed vertices</a:t>
            </a:r>
          </a:p>
          <a:p>
            <a:endParaRPr lang="en-US" dirty="0" smtClean="0">
              <a:solidFill>
                <a:srgbClr val="008000"/>
              </a:solidFill>
              <a:effectLst/>
              <a:latin typeface="+mn-lt"/>
              <a:sym typeface="Wingdings"/>
            </a:endParaRPr>
          </a:p>
          <a:p>
            <a:r>
              <a:rPr lang="en-US" sz="1300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(error ellipses are scaled up </a:t>
            </a:r>
          </a:p>
          <a:p>
            <a:r>
              <a:rPr lang="en-US" sz="1300" dirty="0">
                <a:solidFill>
                  <a:srgbClr val="008000"/>
                </a:solidFill>
                <a:latin typeface="+mn-lt"/>
                <a:sym typeface="Wingdings"/>
              </a:rPr>
              <a:t> </a:t>
            </a:r>
            <a:r>
              <a:rPr lang="en-US" sz="1300" dirty="0" smtClean="0">
                <a:solidFill>
                  <a:srgbClr val="008000"/>
                </a:solidFill>
                <a:latin typeface="+mn-lt"/>
                <a:sym typeface="Wingdings"/>
              </a:rPr>
              <a:t>by a factor of 20 for visibility</a:t>
            </a:r>
            <a:r>
              <a:rPr lang="en-US" sz="1300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  </a:t>
            </a:r>
          </a:p>
          <a:p>
            <a:r>
              <a:rPr lang="en-US" sz="1300" dirty="0" smtClean="0">
                <a:solidFill>
                  <a:srgbClr val="008000"/>
                </a:solidFill>
                <a:effectLst/>
                <a:latin typeface="+mn-lt"/>
                <a:sym typeface="Wingdings"/>
              </a:rPr>
              <a:t> reasons</a:t>
            </a:r>
            <a:r>
              <a:rPr lang="en-US" sz="1300" dirty="0">
                <a:solidFill>
                  <a:srgbClr val="008000"/>
                </a:solidFill>
                <a:effectLst/>
                <a:latin typeface="+mn-lt"/>
                <a:sym typeface="Wingdings"/>
              </a:rPr>
              <a:t>) </a:t>
            </a:r>
            <a:endParaRPr lang="en-US" sz="1300" dirty="0">
              <a:solidFill>
                <a:srgbClr val="008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692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068960"/>
            <a:ext cx="87129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No excess of events above Standard Model background (for different p</a:t>
            </a:r>
            <a:r>
              <a:rPr lang="en-US" sz="1700" baseline="-25000" dirty="0" smtClean="0"/>
              <a:t>T </a:t>
            </a:r>
            <a:r>
              <a:rPr lang="en-US" sz="1700" dirty="0" smtClean="0"/>
              <a:t>categories)     </a:t>
            </a:r>
            <a:r>
              <a:rPr lang="en-US" sz="1700" dirty="0" smtClean="0">
                <a:sym typeface="Wingdings"/>
              </a:rPr>
              <a:t> exclusion limits </a:t>
            </a:r>
            <a:endParaRPr lang="en-US" sz="1700" dirty="0"/>
          </a:p>
        </p:txBody>
      </p:sp>
      <p:pic>
        <p:nvPicPr>
          <p:cNvPr id="5" name="Picture 4" descr="fermi_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7575408" cy="2880320"/>
          </a:xfrm>
          <a:prstGeom prst="rect">
            <a:avLst/>
          </a:prstGeom>
        </p:spPr>
      </p:pic>
      <p:pic>
        <p:nvPicPr>
          <p:cNvPr id="9" name="Picture 8" descr="fermi_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4248472" cy="28820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0032" y="4869160"/>
            <a:ext cx="3618511" cy="1400383"/>
          </a:xfrm>
          <a:prstGeom prst="rect">
            <a:avLst/>
          </a:prstGeom>
          <a:solidFill>
            <a:srgbClr val="FEFFD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000090"/>
                </a:solidFill>
              </a:rPr>
              <a:t>Excluded mass regions: </a:t>
            </a:r>
          </a:p>
          <a:p>
            <a:pPr marL="285750" indent="-285750">
              <a:buFontTx/>
              <a:buChar char="-"/>
            </a:pPr>
            <a:r>
              <a:rPr lang="en-US" sz="1700" dirty="0" smtClean="0">
                <a:solidFill>
                  <a:srgbClr val="000090"/>
                </a:solidFill>
              </a:rPr>
              <a:t>110 – 111 GeV             and </a:t>
            </a:r>
          </a:p>
          <a:p>
            <a:pPr marL="285750" indent="-285750">
              <a:buFontTx/>
              <a:buChar char="-"/>
            </a:pPr>
            <a:r>
              <a:rPr lang="en-US" sz="1700" dirty="0" smtClean="0">
                <a:solidFill>
                  <a:srgbClr val="000090"/>
                </a:solidFill>
              </a:rPr>
              <a:t>113.5 – 117.5 GeV </a:t>
            </a:r>
          </a:p>
          <a:p>
            <a:pPr marL="285750" indent="-285750">
              <a:buFontTx/>
              <a:buChar char="-"/>
            </a:pPr>
            <a:endParaRPr lang="en-US" sz="1700" dirty="0">
              <a:solidFill>
                <a:srgbClr val="000090"/>
              </a:solidFill>
            </a:endParaRPr>
          </a:p>
          <a:p>
            <a:r>
              <a:rPr lang="en-US" sz="1700" dirty="0" smtClean="0">
                <a:solidFill>
                  <a:srgbClr val="000090"/>
                </a:solidFill>
              </a:rPr>
              <a:t>Expected exclusion: 110 – 116 GeV </a:t>
            </a:r>
            <a:endParaRPr lang="en-US" sz="17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40352" y="404664"/>
            <a:ext cx="1403648" cy="369332"/>
          </a:xfrm>
          <a:prstGeom prst="rect">
            <a:avLst/>
          </a:prstGeom>
          <a:solidFill>
            <a:srgbClr val="FEFFD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 = 1.08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88268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533400"/>
          </a:xfrm>
        </p:spPr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671" y="620688"/>
            <a:ext cx="9019329" cy="595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/>
              <a:t>The operation of the LHC and of the ATLAS experiment in 2011 was superb</a:t>
            </a:r>
          </a:p>
          <a:p>
            <a:pPr marL="285750" indent="-285750">
              <a:buFont typeface="Arial"/>
              <a:buChar char="•"/>
            </a:pP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LHC has reached sensitivity for the Standard Model Higgs boson and first </a:t>
            </a:r>
          </a:p>
          <a:p>
            <a:r>
              <a:rPr lang="en-US" sz="1700" dirty="0" smtClean="0"/>
              <a:t>    exclusions beyond the LEP and Tevatron limits have been presented by ATLAS and CMS</a:t>
            </a:r>
          </a:p>
          <a:p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The ATLAS experiment has restricted the allowed mass range for the Standard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Model Higgs boson to three regions (with 95% C.L.): </a:t>
            </a:r>
          </a:p>
          <a:p>
            <a:endParaRPr lang="en-US" sz="1700" dirty="0"/>
          </a:p>
          <a:p>
            <a:r>
              <a:rPr lang="en-US" sz="1700" dirty="0" smtClean="0"/>
              <a:t>     115.5 &lt; </a:t>
            </a:r>
            <a:r>
              <a:rPr lang="en-US" sz="1700" dirty="0" err="1" smtClean="0"/>
              <a:t>m</a:t>
            </a:r>
            <a:r>
              <a:rPr lang="en-US" sz="1700" baseline="-25000" dirty="0" err="1" smtClean="0"/>
              <a:t>H</a:t>
            </a:r>
            <a:r>
              <a:rPr lang="en-US" sz="1700" dirty="0" smtClean="0"/>
              <a:t> &lt; 131 GeV   .or.    237 &lt; </a:t>
            </a:r>
            <a:r>
              <a:rPr lang="en-US" sz="1700" dirty="0" err="1" smtClean="0"/>
              <a:t>m</a:t>
            </a:r>
            <a:r>
              <a:rPr lang="en-US" sz="1700" baseline="-25000" dirty="0" err="1" smtClean="0"/>
              <a:t>H</a:t>
            </a:r>
            <a:r>
              <a:rPr lang="en-US" sz="1700" dirty="0" smtClean="0"/>
              <a:t> &lt; 251 GeV </a:t>
            </a:r>
            <a:r>
              <a:rPr lang="en-US" sz="1700" dirty="0"/>
              <a:t> </a:t>
            </a:r>
            <a:r>
              <a:rPr lang="en-US" sz="1700" dirty="0" smtClean="0"/>
              <a:t> .or.   </a:t>
            </a:r>
            <a:r>
              <a:rPr lang="en-US" sz="1700" dirty="0" err="1" smtClean="0"/>
              <a:t>m</a:t>
            </a:r>
            <a:r>
              <a:rPr lang="en-US" sz="1700" baseline="-25000" dirty="0" err="1" smtClean="0"/>
              <a:t>H</a:t>
            </a:r>
            <a:r>
              <a:rPr lang="en-US" sz="1700" dirty="0" smtClean="0"/>
              <a:t> &gt; 468 GeV  </a:t>
            </a:r>
          </a:p>
          <a:p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The data are consistent with the expectations from Standard Model background</a:t>
            </a:r>
          </a:p>
          <a:p>
            <a:r>
              <a:rPr lang="en-US" sz="1700" dirty="0" smtClean="0"/>
              <a:t>     processes, however, a low background-only probability of 0.6% (2.5</a:t>
            </a:r>
            <a:r>
              <a:rPr lang="en-US" sz="1700" dirty="0" smtClean="0">
                <a:latin typeface="Symbol" charset="2"/>
                <a:cs typeface="Symbol" charset="2"/>
              </a:rPr>
              <a:t>s</a:t>
            </a:r>
            <a:r>
              <a:rPr lang="en-US" sz="1700" dirty="0" smtClean="0"/>
              <a:t>), after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correcting for the look-elsewhere-effect, is found for </a:t>
            </a:r>
            <a:r>
              <a:rPr lang="en-US" sz="1700" dirty="0" err="1" smtClean="0"/>
              <a:t>m</a:t>
            </a:r>
            <a:r>
              <a:rPr lang="en-US" sz="1700" baseline="-25000" dirty="0" err="1" smtClean="0"/>
              <a:t>H</a:t>
            </a:r>
            <a:r>
              <a:rPr lang="en-US" sz="1700" dirty="0" smtClean="0"/>
              <a:t> ~126 GeV </a:t>
            </a:r>
          </a:p>
          <a:p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The fitted signal strength for a signal + background hypothesis at that mass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in the three most important channels  (H </a:t>
            </a:r>
            <a:r>
              <a:rPr lang="en-US" sz="1700" dirty="0" smtClean="0">
                <a:sym typeface="Wingdings"/>
              </a:rPr>
              <a:t></a:t>
            </a:r>
            <a:r>
              <a:rPr lang="en-US" sz="1700" dirty="0" err="1" smtClean="0"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700" dirty="0" smtClean="0">
                <a:sym typeface="Wingdings"/>
              </a:rPr>
              <a:t>, H  ZZ  4</a:t>
            </a:r>
            <a:r>
              <a:rPr lang="en-US" sz="1600" dirty="0">
                <a:cs typeface="Arial" charset="0"/>
              </a:rPr>
              <a:t>ℓ</a:t>
            </a:r>
            <a:r>
              <a:rPr lang="en-US" sz="1700" dirty="0" smtClean="0">
                <a:sym typeface="Wingdings"/>
              </a:rPr>
              <a:t> and H  WW  </a:t>
            </a:r>
            <a:r>
              <a:rPr lang="en-US" sz="1600" dirty="0">
                <a:cs typeface="Arial" charset="0"/>
              </a:rPr>
              <a:t>ℓ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ym typeface="Wingdings"/>
              </a:rPr>
              <a:t> </a:t>
            </a:r>
            <a:r>
              <a:rPr lang="en-US" sz="1600" dirty="0">
                <a:cs typeface="Arial" charset="0"/>
              </a:rPr>
              <a:t>ℓ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 smtClean="0">
                <a:sym typeface="Wingdings"/>
              </a:rPr>
              <a:t>)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is consistent with the Standard Model value, within errors.</a:t>
            </a:r>
          </a:p>
          <a:p>
            <a:endParaRPr lang="en-US" sz="17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ym typeface="Wingdings"/>
              </a:rPr>
              <a:t>More data and a combination with the CMS experiment are needed to draw </a:t>
            </a: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definite conclusions </a:t>
            </a:r>
          </a:p>
          <a:p>
            <a:endParaRPr lang="en-US" sz="17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rgbClr val="008000"/>
                </a:solidFill>
                <a:sym typeface="Wingdings"/>
              </a:rPr>
              <a:t>2012 is going to be an exciting year for all of us !!</a:t>
            </a:r>
            <a:endParaRPr lang="en-US" sz="17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59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24744"/>
            <a:ext cx="8208962" cy="533400"/>
          </a:xfrm>
        </p:spPr>
        <p:txBody>
          <a:bodyPr/>
          <a:lstStyle/>
          <a:p>
            <a:pPr algn="l"/>
            <a:r>
              <a:rPr lang="en-US" sz="2400" dirty="0"/>
              <a:t>Step 2: measurement of ratios of couplings:</a:t>
            </a:r>
            <a:r>
              <a:rPr lang="de-DE" sz="2400" dirty="0"/>
              <a:t>  </a:t>
            </a:r>
          </a:p>
        </p:txBody>
      </p:sp>
      <p:sp>
        <p:nvSpPr>
          <p:cNvPr id="948227" name="Text Box 3"/>
          <p:cNvSpPr txBox="1">
            <a:spLocks noChangeArrowheads="1"/>
          </p:cNvSpPr>
          <p:nvPr/>
        </p:nvSpPr>
        <p:spPr bwMode="auto">
          <a:xfrm>
            <a:off x="539552" y="1628800"/>
            <a:ext cx="68547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u="sng" dirty="0"/>
              <a:t>Additional assumption</a:t>
            </a:r>
            <a:r>
              <a:rPr lang="en-US" sz="1600" dirty="0"/>
              <a:t>: particle content in the </a:t>
            </a:r>
            <a:r>
              <a:rPr lang="en-US" sz="1600" dirty="0" err="1"/>
              <a:t>gg</a:t>
            </a:r>
            <a:r>
              <a:rPr lang="en-US" sz="1600" dirty="0"/>
              <a:t>- and </a:t>
            </a:r>
            <a:r>
              <a:rPr lang="en-US" sz="1600" dirty="0" err="1">
                <a:latin typeface="Symbol" charset="0"/>
              </a:rPr>
              <a:t>gg</a:t>
            </a:r>
            <a:r>
              <a:rPr lang="en-US" sz="1600" dirty="0"/>
              <a:t>-loops are known; </a:t>
            </a:r>
          </a:p>
          <a:p>
            <a:endParaRPr lang="en-US" sz="1600" dirty="0"/>
          </a:p>
          <a:p>
            <a:r>
              <a:rPr lang="en-US" sz="1600" dirty="0">
                <a:solidFill>
                  <a:schemeClr val="accent2"/>
                </a:solidFill>
              </a:rPr>
              <a:t>Information from Higgs production</a:t>
            </a:r>
            <a:r>
              <a:rPr lang="en-US" sz="1600" dirty="0"/>
              <a:t> is now used as well; </a:t>
            </a:r>
          </a:p>
          <a:p>
            <a:r>
              <a:rPr lang="en-US" sz="1600" dirty="0"/>
              <a:t>Important for the determination of the </a:t>
            </a:r>
            <a:r>
              <a:rPr lang="en-US" sz="1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top-Yukawa coupling</a:t>
            </a:r>
            <a:r>
              <a:rPr lang="de-DE" sz="1600" dirty="0"/>
              <a:t>    </a:t>
            </a:r>
          </a:p>
        </p:txBody>
      </p:sp>
      <p:pic>
        <p:nvPicPr>
          <p:cNvPr id="948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7987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48230" name="Picture 6" descr="Plot_relCouplings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2763837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8640"/>
            <a:ext cx="5509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124-126 GeV would be a nice Higgs mass to have  !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</a:rPr>
              <a:t>Zürich Higgs workshop 2009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4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636912"/>
            <a:ext cx="3110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Backup Slides 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2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16632"/>
            <a:ext cx="510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 </a:t>
            </a:r>
            <a:r>
              <a:rPr lang="en-US" sz="2200" dirty="0" smtClean="0">
                <a:solidFill>
                  <a:srgbClr val="000090"/>
                </a:solidFill>
              </a:rPr>
              <a:t>mass spectra for the nine categories  </a:t>
            </a:r>
          </a:p>
          <a:p>
            <a:r>
              <a:rPr lang="en-US" sz="2200" dirty="0">
                <a:solidFill>
                  <a:srgbClr val="000090"/>
                </a:solidFill>
              </a:rPr>
              <a:t> </a:t>
            </a:r>
            <a:r>
              <a:rPr lang="en-US" sz="2200" dirty="0" smtClean="0">
                <a:solidFill>
                  <a:srgbClr val="000090"/>
                </a:solidFill>
              </a:rPr>
              <a:t>                  </a:t>
            </a:r>
            <a:r>
              <a:rPr lang="en-US" sz="2000" dirty="0" smtClean="0">
                <a:solidFill>
                  <a:srgbClr val="000090"/>
                </a:solidFill>
              </a:rPr>
              <a:t> -unconverted</a:t>
            </a:r>
            <a:r>
              <a:rPr lang="en-US" sz="2000" dirty="0">
                <a:solidFill>
                  <a:srgbClr val="000090"/>
                </a:solidFill>
              </a:rPr>
              <a:t>-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3" name="Picture 2" descr="c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5"/>
            <a:ext cx="3312368" cy="2377661"/>
          </a:xfrm>
          <a:prstGeom prst="rect">
            <a:avLst/>
          </a:prstGeom>
        </p:spPr>
      </p:pic>
      <p:pic>
        <p:nvPicPr>
          <p:cNvPr id="4" name="Picture 3" descr="c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6"/>
            <a:ext cx="3312368" cy="2377661"/>
          </a:xfrm>
          <a:prstGeom prst="rect">
            <a:avLst/>
          </a:prstGeom>
        </p:spPr>
      </p:pic>
      <p:pic>
        <p:nvPicPr>
          <p:cNvPr id="5" name="Picture 4" descr="cp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39"/>
            <a:ext cx="3240360" cy="2325973"/>
          </a:xfrm>
          <a:prstGeom prst="rect">
            <a:avLst/>
          </a:prstGeom>
        </p:spPr>
      </p:pic>
      <p:pic>
        <p:nvPicPr>
          <p:cNvPr id="6" name="Picture 5" descr="cp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89039"/>
            <a:ext cx="3312368" cy="237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2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2"/>
            <a:ext cx="5983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22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 </a:t>
            </a:r>
            <a:r>
              <a:rPr lang="en-US" sz="2200" dirty="0" smtClean="0">
                <a:solidFill>
                  <a:srgbClr val="000090"/>
                </a:solidFill>
              </a:rPr>
              <a:t>mass spectra for the nine categories (cont.)</a:t>
            </a:r>
          </a:p>
          <a:p>
            <a:r>
              <a:rPr lang="en-US" sz="2200" dirty="0">
                <a:solidFill>
                  <a:srgbClr val="000090"/>
                </a:solidFill>
              </a:rPr>
              <a:t> </a:t>
            </a:r>
            <a:r>
              <a:rPr lang="en-US" sz="2200" dirty="0" smtClean="0">
                <a:solidFill>
                  <a:srgbClr val="000090"/>
                </a:solidFill>
              </a:rPr>
              <a:t>                            -converted-  </a:t>
            </a:r>
            <a:endParaRPr lang="en-US" sz="2200" dirty="0">
              <a:solidFill>
                <a:srgbClr val="000090"/>
              </a:solidFill>
            </a:endParaRPr>
          </a:p>
        </p:txBody>
      </p:sp>
      <p:pic>
        <p:nvPicPr>
          <p:cNvPr id="7" name="Picture 6" descr="cp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109790" cy="2232248"/>
          </a:xfrm>
          <a:prstGeom prst="rect">
            <a:avLst/>
          </a:prstGeom>
        </p:spPr>
      </p:pic>
      <p:pic>
        <p:nvPicPr>
          <p:cNvPr id="8" name="Picture 7" descr="cp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3168352" cy="2274284"/>
          </a:xfrm>
          <a:prstGeom prst="rect">
            <a:avLst/>
          </a:prstGeom>
        </p:spPr>
      </p:pic>
      <p:pic>
        <p:nvPicPr>
          <p:cNvPr id="9" name="Picture 8" descr="cp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3009475" cy="2160240"/>
          </a:xfrm>
          <a:prstGeom prst="rect">
            <a:avLst/>
          </a:prstGeom>
        </p:spPr>
      </p:pic>
      <p:pic>
        <p:nvPicPr>
          <p:cNvPr id="10" name="Picture 9" descr="cp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717032"/>
            <a:ext cx="3024336" cy="2170907"/>
          </a:xfrm>
          <a:prstGeom prst="rect">
            <a:avLst/>
          </a:prstGeom>
        </p:spPr>
      </p:pic>
      <p:pic>
        <p:nvPicPr>
          <p:cNvPr id="11" name="Picture 10" descr="cp9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12" y="3717032"/>
            <a:ext cx="300947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72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6102" y="5201905"/>
            <a:ext cx="9022402" cy="1569660"/>
            <a:chOff x="-57914" y="5201905"/>
            <a:chExt cx="9022402" cy="1569660"/>
          </a:xfrm>
        </p:grpSpPr>
        <p:sp>
          <p:nvSpPr>
            <p:cNvPr id="13" name="TextBox 12"/>
            <p:cNvSpPr txBox="1"/>
            <p:nvPr/>
          </p:nvSpPr>
          <p:spPr>
            <a:xfrm>
              <a:off x="-57914" y="5201905"/>
              <a:ext cx="9022402" cy="1569660"/>
            </a:xfrm>
            <a:prstGeom prst="rect">
              <a:avLst/>
            </a:prstGeom>
            <a:solidFill>
              <a:srgbClr val="FEFFD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effectLst/>
                </a:rPr>
                <a:t>Low-mass regions dominated by </a:t>
              </a:r>
              <a:r>
                <a:rPr lang="en-US" sz="1600" dirty="0" err="1" smtClean="0">
                  <a:effectLst/>
                </a:rPr>
                <a:t>Zbb</a:t>
              </a:r>
              <a:r>
                <a:rPr lang="en-US" sz="1600" dirty="0" smtClean="0">
                  <a:effectLst/>
                </a:rPr>
                <a:t> </a:t>
              </a:r>
              <a:r>
                <a:rPr lang="en-US" sz="1600" dirty="0">
                  <a:effectLst/>
                </a:rPr>
                <a:t>(</a:t>
              </a:r>
              <a:r>
                <a:rPr lang="en-US" sz="1600" dirty="0" err="1">
                  <a:effectLst/>
                </a:rPr>
                <a:t>Z</a:t>
              </a:r>
              <a:r>
                <a:rPr lang="en-US" sz="1600" dirty="0" err="1" smtClean="0">
                  <a:effectLst/>
                </a:rPr>
                <a:t>+</a:t>
              </a:r>
              <a:r>
                <a:rPr lang="en-US" sz="1600" dirty="0" err="1" smtClean="0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600" baseline="30000" dirty="0" err="1">
                  <a:effectLst/>
                </a:rPr>
                <a:t>+</a:t>
              </a:r>
              <a:r>
                <a:rPr lang="en-US" sz="1600" dirty="0" err="1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600" baseline="30000" dirty="0" smtClean="0">
                  <a:effectLst/>
                </a:rPr>
                <a:t>-</a:t>
              </a:r>
              <a:r>
                <a:rPr lang="en-US" sz="1600" dirty="0" smtClean="0">
                  <a:effectLst/>
                </a:rPr>
                <a:t> sample ) and </a:t>
              </a:r>
              <a:r>
                <a:rPr lang="en-US" sz="1600" dirty="0" err="1" smtClean="0">
                  <a:effectLst/>
                </a:rPr>
                <a:t>Z+jet</a:t>
              </a:r>
              <a:r>
                <a:rPr lang="en-US" sz="1600" dirty="0" smtClean="0">
                  <a:effectLst/>
                </a:rPr>
                <a:t> </a:t>
              </a:r>
              <a:r>
                <a:rPr lang="en-US" sz="1600" dirty="0">
                  <a:effectLst/>
                </a:rPr>
                <a:t>(</a:t>
              </a:r>
              <a:r>
                <a:rPr lang="en-US" sz="1600" dirty="0" err="1">
                  <a:effectLst/>
                </a:rPr>
                <a:t>Z</a:t>
              </a:r>
              <a:r>
                <a:rPr lang="en-US" sz="1600" dirty="0" err="1" smtClean="0">
                  <a:effectLst/>
                </a:rPr>
                <a:t>+</a:t>
              </a:r>
              <a:r>
                <a:rPr lang="en-US" sz="1600" dirty="0" err="1" smtClean="0">
                  <a:effectLst/>
                  <a:latin typeface="Comic Sans MS"/>
                  <a:ea typeface="Lucida Grande"/>
                  <a:cs typeface="Lucida Grande"/>
                </a:rPr>
                <a:t>e</a:t>
              </a:r>
              <a:r>
                <a:rPr lang="en-US" sz="1600" baseline="30000" dirty="0" err="1">
                  <a:effectLst/>
                  <a:latin typeface="Comic Sans MS"/>
                </a:rPr>
                <a:t>+</a:t>
              </a:r>
              <a:r>
                <a:rPr lang="en-US" sz="1600" dirty="0" err="1">
                  <a:effectLst/>
                  <a:latin typeface="Comic Sans MS"/>
                  <a:ea typeface="Lucida Grande"/>
                  <a:cs typeface="Lucida Grande"/>
                </a:rPr>
                <a:t>e</a:t>
              </a:r>
              <a:r>
                <a:rPr lang="en-US" sz="1600" baseline="30000" dirty="0" smtClean="0">
                  <a:effectLst/>
                  <a:latin typeface="Comic Sans MS"/>
                </a:rPr>
                <a:t>-</a:t>
              </a:r>
              <a:r>
                <a:rPr lang="en-US" sz="1600" dirty="0" smtClean="0">
                  <a:effectLst/>
                  <a:latin typeface="Comic Sans MS"/>
                </a:rPr>
                <a:t> sample</a:t>
              </a:r>
              <a:r>
                <a:rPr lang="en-US" sz="1600" dirty="0" smtClean="0">
                  <a:effectLst/>
                </a:rPr>
                <a:t>)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effectLst/>
                </a:rPr>
                <a:t>Data well reproduced by MC (within uncertainties)</a:t>
              </a:r>
              <a:endParaRPr lang="en-US" sz="1600" dirty="0">
                <a:effectLst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600" dirty="0" smtClean="0">
                  <a:effectLst/>
                </a:rPr>
                <a:t>Samples of </a:t>
              </a:r>
              <a:r>
                <a:rPr lang="en-US" sz="1600" dirty="0" err="1" smtClean="0">
                  <a:effectLst/>
                </a:rPr>
                <a:t>Z+</a:t>
              </a:r>
              <a:r>
                <a:rPr lang="en-US" sz="1600" dirty="0" err="1" smtClean="0">
                  <a:effectLst/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1600" dirty="0" smtClean="0">
                  <a:effectLst/>
                </a:rPr>
                <a:t> and </a:t>
              </a:r>
              <a:r>
                <a:rPr lang="en-US" sz="1600" dirty="0" err="1" smtClean="0">
                  <a:effectLst/>
                </a:rPr>
                <a:t>Z+e</a:t>
              </a:r>
              <a:r>
                <a:rPr lang="en-US" sz="1600" dirty="0" smtClean="0">
                  <a:effectLst/>
                </a:rPr>
                <a:t> then used to compare </a:t>
              </a:r>
            </a:p>
            <a:p>
              <a:r>
                <a:rPr lang="en-US" sz="1600" dirty="0">
                  <a:effectLst/>
                </a:rPr>
                <a:t> </a:t>
              </a:r>
              <a:r>
                <a:rPr lang="en-US" sz="1600" dirty="0" smtClean="0">
                  <a:effectLst/>
                </a:rPr>
                <a:t>    efficiencies of isolation and impact parameter </a:t>
              </a:r>
            </a:p>
            <a:p>
              <a:r>
                <a:rPr lang="en-US" sz="1600" dirty="0">
                  <a:effectLst/>
                </a:rPr>
                <a:t> </a:t>
              </a:r>
              <a:r>
                <a:rPr lang="en-US" sz="1600" dirty="0" smtClean="0">
                  <a:effectLst/>
                </a:rPr>
                <a:t>    cuts between data and MC </a:t>
              </a:r>
              <a:r>
                <a:rPr lang="en-US" sz="1600" dirty="0" smtClean="0">
                  <a:effectLst/>
                  <a:sym typeface="Wingdings"/>
                </a:rPr>
                <a:t> Good agreement</a:t>
              </a:r>
            </a:p>
            <a:p>
              <a:pPr marL="285750" indent="-285750">
                <a:buFont typeface="Wingdings" charset="0"/>
                <a:buChar char="à"/>
              </a:pPr>
              <a:r>
                <a:rPr lang="en-US" sz="1600" dirty="0" smtClean="0">
                  <a:effectLst/>
                  <a:sym typeface="Wingdings"/>
                </a:rPr>
                <a:t>MC used to estimate background contamination in signal region</a:t>
              </a:r>
              <a:endParaRPr lang="en-US" sz="1600" dirty="0" smtClean="0">
                <a:effectLst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084168" y="5622339"/>
              <a:ext cx="2762464" cy="830997"/>
              <a:chOff x="6084168" y="5558462"/>
              <a:chExt cx="2762464" cy="8309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084168" y="5558462"/>
                <a:ext cx="2736071" cy="830997"/>
              </a:xfrm>
              <a:prstGeom prst="rect">
                <a:avLst/>
              </a:prstGeom>
              <a:solidFill>
                <a:srgbClr val="FEFFD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effectLst/>
                  </a:rPr>
                  <a:t> </a:t>
                </a:r>
                <a:r>
                  <a:rPr lang="en-US" dirty="0" smtClean="0">
                    <a:solidFill>
                      <a:srgbClr val="FFFFFF"/>
                    </a:solidFill>
                    <a:effectLst/>
                  </a:rPr>
                  <a:t> </a:t>
                </a:r>
                <a:r>
                  <a:rPr lang="en-US" sz="1500" dirty="0" smtClean="0">
                    <a:solidFill>
                      <a:srgbClr val="FFFFFF"/>
                    </a:solidFill>
                    <a:effectLst/>
                    <a:latin typeface="+mj-lt"/>
                  </a:rPr>
                  <a:t> 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  <a:latin typeface="+mj-lt"/>
                  </a:rPr>
                  <a:t>        Data              MC</a:t>
                </a:r>
              </a:p>
              <a:p>
                <a:r>
                  <a:rPr lang="en-US" sz="1500" dirty="0" err="1" smtClean="0">
                    <a:solidFill>
                      <a:srgbClr val="000090"/>
                    </a:solidFill>
                    <a:effectLst/>
                    <a:latin typeface="+mj-lt"/>
                  </a:rPr>
                  <a:t>Z+</a:t>
                </a:r>
                <a:r>
                  <a:rPr lang="en-US" sz="1500" dirty="0" err="1" smtClean="0">
                    <a:solidFill>
                      <a:srgbClr val="000090"/>
                    </a:solidFill>
                    <a:effectLst/>
                    <a:latin typeface="+mj-lt"/>
                    <a:ea typeface="Lucida Grande"/>
                    <a:cs typeface="Lucida Grande"/>
                  </a:rPr>
                  <a:t>μ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  <a:latin typeface="+mj-lt"/>
                  </a:rPr>
                  <a:t>     20±1%       20.3± 0.4%</a:t>
                </a:r>
              </a:p>
              <a:p>
                <a:r>
                  <a:rPr lang="en-US" sz="1500" dirty="0" err="1">
                    <a:solidFill>
                      <a:srgbClr val="000090"/>
                    </a:solidFill>
                    <a:effectLst/>
                    <a:latin typeface="+mj-lt"/>
                  </a:rPr>
                  <a:t>Z</a:t>
                </a:r>
                <a:r>
                  <a:rPr lang="en-US" sz="1500" dirty="0" err="1" smtClean="0">
                    <a:solidFill>
                      <a:srgbClr val="000090"/>
                    </a:solidFill>
                    <a:effectLst/>
                    <a:latin typeface="+mj-lt"/>
                  </a:rPr>
                  <a:t>+</a:t>
                </a:r>
                <a:r>
                  <a:rPr lang="en-US" sz="1500" dirty="0" err="1" smtClean="0">
                    <a:solidFill>
                      <a:srgbClr val="000090"/>
                    </a:solidFill>
                    <a:effectLst/>
                    <a:latin typeface="+mj-lt"/>
                    <a:ea typeface="Lucida Grande"/>
                    <a:cs typeface="Lucida Grande"/>
                  </a:rPr>
                  <a:t>e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  <a:latin typeface="+mj-lt"/>
                  </a:rPr>
                  <a:t>    29.9±0.6%  30.4± 0.4%</a:t>
                </a:r>
                <a:endParaRPr lang="en-US" sz="1500" dirty="0">
                  <a:solidFill>
                    <a:srgbClr val="000090"/>
                  </a:solidFill>
                  <a:effectLst/>
                  <a:latin typeface="+mj-lt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>
                <a:off x="6588224" y="5589240"/>
                <a:ext cx="0" cy="7920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7668344" y="5589240"/>
                <a:ext cx="0" cy="79208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6084168" y="5877272"/>
                <a:ext cx="2762464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2" name="Straight Arrow Connector 21"/>
            <p:cNvCxnSpPr/>
            <p:nvPr/>
          </p:nvCxnSpPr>
          <p:spPr bwMode="auto">
            <a:xfrm>
              <a:off x="4860032" y="6021288"/>
              <a:ext cx="108012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8" name="Picture 7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6567709" cy="3036894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9512" y="1052736"/>
            <a:ext cx="8148384" cy="110799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err="1" smtClean="0">
                <a:effectLst/>
              </a:rPr>
              <a:t>Zbb+Z+jets</a:t>
            </a:r>
            <a:r>
              <a:rPr lang="en-US" sz="1600" u="sng" dirty="0" smtClean="0">
                <a:effectLst/>
              </a:rPr>
              <a:t> control regions</a:t>
            </a:r>
            <a:r>
              <a:rPr lang="en-US" sz="1600" dirty="0" smtClean="0">
                <a:effectLst/>
              </a:rPr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effectLst/>
              </a:rPr>
              <a:t>Select events with 2 </a:t>
            </a:r>
            <a:r>
              <a:rPr lang="en-US" sz="1600" dirty="0" smtClean="0">
                <a:effectLst/>
              </a:rPr>
              <a:t>opposite-sign same-</a:t>
            </a:r>
            <a:r>
              <a:rPr lang="en-US" sz="1600" dirty="0" err="1" smtClean="0">
                <a:effectLst/>
              </a:rPr>
              <a:t>flavour</a:t>
            </a:r>
            <a:r>
              <a:rPr lang="en-US" sz="1600" dirty="0" smtClean="0">
                <a:effectLst/>
              </a:rPr>
              <a:t> leptons, </a:t>
            </a:r>
            <a:r>
              <a:rPr lang="en-US" sz="1600" dirty="0" err="1" smtClean="0">
                <a:effectLst/>
              </a:rPr>
              <a:t>m</a:t>
            </a:r>
            <a:r>
              <a:rPr lang="en-US" sz="1600" baseline="-25000" dirty="0" err="1" smtClean="0">
                <a:effectLst/>
              </a:rPr>
              <a:t>ll</a:t>
            </a:r>
            <a:r>
              <a:rPr lang="en-US" sz="1600" dirty="0">
                <a:effectLst/>
              </a:rPr>
              <a:t>=</a:t>
            </a:r>
            <a:r>
              <a:rPr lang="en-US" sz="1600" dirty="0" err="1">
                <a:effectLst/>
              </a:rPr>
              <a:t>m</a:t>
            </a:r>
            <a:r>
              <a:rPr lang="en-US" sz="1600" baseline="-25000" dirty="0" err="1">
                <a:effectLst/>
              </a:rPr>
              <a:t>Z</a:t>
            </a:r>
            <a:r>
              <a:rPr lang="en-US" sz="1600" dirty="0">
                <a:effectLst/>
              </a:rPr>
              <a:t> ±15 GeV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ffectLst/>
              </a:rPr>
              <a:t>2</a:t>
            </a:r>
            <a:r>
              <a:rPr lang="en-US" sz="1600" dirty="0" smtClean="0">
                <a:effectLst/>
              </a:rPr>
              <a:t> additional same-</a:t>
            </a:r>
            <a:r>
              <a:rPr lang="en-US" sz="1600" dirty="0" err="1" smtClean="0">
                <a:effectLst/>
              </a:rPr>
              <a:t>flavour</a:t>
            </a:r>
            <a:r>
              <a:rPr lang="en-US" sz="1600" dirty="0" smtClean="0">
                <a:effectLst/>
              </a:rPr>
              <a:t> leptons passing all cuts but isolation and impact parameter </a:t>
            </a:r>
          </a:p>
          <a:p>
            <a:r>
              <a:rPr lang="en-US" dirty="0">
                <a:effectLst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    </a:t>
            </a:r>
            <a:r>
              <a:rPr lang="en-US" sz="1500" dirty="0" smtClean="0">
                <a:effectLst/>
                <a:sym typeface="Wingdings"/>
              </a:rPr>
              <a:t>below plots of their invariant mass (m</a:t>
            </a:r>
            <a:r>
              <a:rPr lang="en-US" sz="1500" baseline="-25000" dirty="0" smtClean="0">
                <a:effectLst/>
                <a:sym typeface="Wingdings"/>
              </a:rPr>
              <a:t>34</a:t>
            </a:r>
            <a:r>
              <a:rPr lang="en-US" sz="1500" dirty="0" smtClean="0">
                <a:effectLst/>
                <a:sym typeface="Wingdings"/>
              </a:rPr>
              <a:t>)</a:t>
            </a:r>
            <a:r>
              <a:rPr lang="en-US" sz="1500" dirty="0" smtClean="0">
                <a:effectLst/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1052736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8" y="77723"/>
            <a:ext cx="8271214" cy="8617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/>
              </a:rPr>
              <a:t>Reducible backgrounds from </a:t>
            </a:r>
            <a:r>
              <a:rPr lang="en-US" sz="1600" dirty="0" err="1" smtClean="0">
                <a:effectLst/>
              </a:rPr>
              <a:t>Zbb</a:t>
            </a:r>
            <a:r>
              <a:rPr lang="en-US" sz="1600" dirty="0" smtClean="0">
                <a:effectLst/>
              </a:rPr>
              <a:t>, </a:t>
            </a:r>
            <a:r>
              <a:rPr lang="en-US" sz="1600" dirty="0" err="1" smtClean="0">
                <a:effectLst/>
              </a:rPr>
              <a:t>Z+jets</a:t>
            </a:r>
            <a:r>
              <a:rPr lang="en-US" sz="1600" dirty="0" smtClean="0">
                <a:effectLst/>
              </a:rPr>
              <a:t>, </a:t>
            </a:r>
            <a:r>
              <a:rPr lang="en-US" sz="1600" dirty="0" err="1" smtClean="0">
                <a:effectLst/>
              </a:rPr>
              <a:t>tt</a:t>
            </a:r>
            <a:r>
              <a:rPr lang="en-US" sz="1600" dirty="0" smtClean="0">
                <a:effectLst/>
              </a:rPr>
              <a:t> </a:t>
            </a:r>
            <a:r>
              <a:rPr lang="en-US" sz="1600" dirty="0" smtClean="0">
                <a:effectLst/>
                <a:sym typeface="Wingdings"/>
              </a:rPr>
              <a:t>giving </a:t>
            </a:r>
            <a:r>
              <a:rPr lang="en-US" sz="1600" dirty="0">
                <a:effectLst/>
                <a:sym typeface="Wingdings"/>
              </a:rPr>
              <a:t>2</a:t>
            </a:r>
            <a:r>
              <a:rPr lang="en-US" sz="1600" dirty="0" smtClean="0">
                <a:effectLst/>
                <a:sym typeface="Wingdings"/>
              </a:rPr>
              <a:t> genuine + 2 fake leptons measured</a:t>
            </a:r>
          </a:p>
          <a:p>
            <a:r>
              <a:rPr lang="en-US" sz="1600" dirty="0" smtClean="0">
                <a:effectLst/>
                <a:sym typeface="Wingdings"/>
              </a:rPr>
              <a:t>using background-</a:t>
            </a:r>
            <a:r>
              <a:rPr lang="en-US" sz="1600" dirty="0" smtClean="0">
                <a:effectLst/>
                <a:sym typeface="Wingdings"/>
              </a:rPr>
              <a:t>enriched and signal</a:t>
            </a:r>
            <a:r>
              <a:rPr lang="en-US" sz="1600" dirty="0" smtClean="0">
                <a:effectLst/>
                <a:sym typeface="Wingdings"/>
              </a:rPr>
              <a:t>-depleted control </a:t>
            </a:r>
            <a:r>
              <a:rPr lang="en-US" sz="1600" dirty="0">
                <a:effectLst/>
                <a:sym typeface="Wingdings"/>
              </a:rPr>
              <a:t>r</a:t>
            </a:r>
            <a:r>
              <a:rPr lang="en-US" sz="1600" dirty="0" smtClean="0">
                <a:effectLst/>
                <a:sym typeface="Wingdings"/>
              </a:rPr>
              <a:t>egions in </a:t>
            </a:r>
            <a:r>
              <a:rPr lang="en-US" sz="1600" dirty="0" smtClean="0">
                <a:effectLst/>
                <a:sym typeface="Wingdings"/>
              </a:rPr>
              <a:t>data</a:t>
            </a:r>
            <a:endParaRPr lang="en-US" sz="1600" dirty="0" smtClean="0">
              <a:effectLst/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(chose a </a:t>
            </a:r>
            <a:r>
              <a:rPr lang="en-US" sz="1600" dirty="0" smtClean="0">
                <a:effectLst/>
                <a:sym typeface="Wingdings"/>
              </a:rPr>
              <a:t>compromise </a:t>
            </a:r>
            <a:r>
              <a:rPr lang="en-US" sz="1600" dirty="0" smtClean="0">
                <a:effectLst/>
                <a:sym typeface="Wingdings"/>
              </a:rPr>
              <a:t>between statistics and “purity</a:t>
            </a:r>
            <a:r>
              <a:rPr lang="en-US" dirty="0" smtClean="0">
                <a:effectLst/>
                <a:sym typeface="Wingdings"/>
              </a:rPr>
              <a:t>”)</a:t>
            </a:r>
            <a:endParaRPr lang="en-US" dirty="0" smtClean="0">
              <a:effectLst/>
              <a:sym typeface="Wingding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843" y="3594502"/>
            <a:ext cx="805228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Z +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μμ</a:t>
            </a:r>
            <a:endParaRPr lang="en-US" baseline="30000" dirty="0" smtClean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3522494"/>
            <a:ext cx="772968" cy="33855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Z + </a:t>
            </a:r>
            <a:r>
              <a:rPr lang="en-US" dirty="0" err="1" smtClean="0">
                <a:effectLst/>
                <a:latin typeface="Comic Sans MS"/>
                <a:ea typeface="Lucida Grande"/>
                <a:cs typeface="Lucida Grande"/>
              </a:rPr>
              <a:t>ee</a:t>
            </a:r>
            <a:endParaRPr lang="en-US" baseline="30000" dirty="0" smtClean="0">
              <a:effectLst/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876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vent_02_4m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10"/>
            <a:ext cx="9144000" cy="64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0"/>
            <a:ext cx="5400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3"/>
                </a:solidFill>
                <a:effectLst/>
                <a:latin typeface="+mj-lt"/>
              </a:rPr>
              <a:t>p</a:t>
            </a:r>
            <a:r>
              <a:rPr lang="en-US" baseline="-25000" dirty="0" err="1">
                <a:solidFill>
                  <a:schemeClr val="accent3"/>
                </a:solidFill>
                <a:effectLst/>
                <a:latin typeface="+mj-lt"/>
              </a:rPr>
              <a:t>T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</a:rPr>
              <a:t> (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μ</a:t>
            </a:r>
            <a:r>
              <a:rPr lang="en-US" baseline="30000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</a:rPr>
              <a:t>, 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μ</a:t>
            </a:r>
            <a:r>
              <a:rPr lang="en-US" baseline="30000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+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, μ</a:t>
            </a:r>
            <a:r>
              <a:rPr lang="en-US" baseline="30000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+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, μ</a:t>
            </a:r>
            <a:r>
              <a:rPr lang="en-US" baseline="30000" dirty="0">
                <a:solidFill>
                  <a:schemeClr val="accent3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dirty="0">
                <a:solidFill>
                  <a:schemeClr val="accent3"/>
                </a:solidFill>
                <a:effectLst/>
                <a:latin typeface="+mj-lt"/>
              </a:rPr>
              <a:t>)= 61.2, 33.1, 17.8, 11.6 </a:t>
            </a:r>
            <a:r>
              <a:rPr lang="en-US" dirty="0" err="1">
                <a:solidFill>
                  <a:schemeClr val="accent3"/>
                </a:solidFill>
                <a:effectLst/>
                <a:latin typeface="+mj-lt"/>
              </a:rPr>
              <a:t>GeV</a:t>
            </a:r>
            <a:endParaRPr lang="en-US" dirty="0">
              <a:solidFill>
                <a:schemeClr val="accent3"/>
              </a:solidFill>
              <a:effectLst/>
              <a:latin typeface="+mj-lt"/>
            </a:endParaRPr>
          </a:p>
          <a:p>
            <a:r>
              <a:rPr lang="en-US" dirty="0" smtClean="0">
                <a:solidFill>
                  <a:schemeClr val="accent3"/>
                </a:solidFill>
                <a:effectLst/>
                <a:latin typeface="+mj-lt"/>
              </a:rPr>
              <a:t>m</a:t>
            </a:r>
            <a:r>
              <a:rPr lang="en-US" baseline="-25000" dirty="0" smtClean="0">
                <a:solidFill>
                  <a:schemeClr val="accent3"/>
                </a:solidFill>
                <a:effectLst/>
                <a:latin typeface="+mj-lt"/>
              </a:rPr>
              <a:t>12</a:t>
            </a:r>
            <a:r>
              <a:rPr lang="en-US" dirty="0" smtClean="0">
                <a:solidFill>
                  <a:schemeClr val="accent3"/>
                </a:solidFill>
                <a:effectLst/>
                <a:latin typeface="+mj-lt"/>
              </a:rPr>
              <a:t>= 89.7 GeV, m</a:t>
            </a:r>
            <a:r>
              <a:rPr lang="en-US" baseline="-25000" dirty="0" smtClean="0">
                <a:solidFill>
                  <a:schemeClr val="accent3"/>
                </a:solidFill>
                <a:effectLst/>
                <a:latin typeface="+mj-lt"/>
              </a:rPr>
              <a:t>34</a:t>
            </a:r>
            <a:r>
              <a:rPr lang="en-US" dirty="0" smtClean="0">
                <a:solidFill>
                  <a:schemeClr val="accent3"/>
                </a:solidFill>
                <a:effectLst/>
                <a:latin typeface="+mj-lt"/>
              </a:rPr>
              <a:t>= 24.6 GeV,  m</a:t>
            </a:r>
            <a:r>
              <a:rPr lang="en-US" baseline="-25000" dirty="0" smtClean="0">
                <a:solidFill>
                  <a:schemeClr val="accent3"/>
                </a:solidFill>
                <a:effectLst/>
                <a:latin typeface="+mj-lt"/>
              </a:rPr>
              <a:t>4</a:t>
            </a:r>
            <a:r>
              <a:rPr lang="en-US" baseline="-25000" dirty="0" smtClean="0">
                <a:solidFill>
                  <a:schemeClr val="accent3"/>
                </a:solidFill>
                <a:effectLst/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3"/>
                </a:solidFill>
                <a:effectLst/>
                <a:latin typeface="+mj-lt"/>
              </a:rPr>
              <a:t> = 124.6 GeV</a:t>
            </a:r>
          </a:p>
        </p:txBody>
      </p:sp>
    </p:spTree>
    <p:extLst>
      <p:ext uri="{BB962C8B-B14F-4D97-AF65-F5344CB8AC3E}">
        <p14:creationId xmlns:p14="http://schemas.microsoft.com/office/powerpoint/2010/main" val="337083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vent_z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52"/>
            <a:ext cx="9144000" cy="5875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0"/>
            <a:ext cx="56886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baseline="-25000" dirty="0">
                <a:solidFill>
                  <a:srgbClr val="FFFFFF"/>
                </a:solidFill>
                <a:effectLst/>
                <a:latin typeface="+mj-lt"/>
              </a:rPr>
              <a:t>T</a:t>
            </a:r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(</a:t>
            </a:r>
            <a:r>
              <a:rPr lang="en-US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μ</a:t>
            </a:r>
            <a:r>
              <a:rPr lang="en-US" baseline="30000" dirty="0" err="1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,μ</a:t>
            </a:r>
            <a:r>
              <a:rPr lang="en-US" baseline="300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+</a:t>
            </a:r>
            <a:r>
              <a:rPr lang="en-US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,e</a:t>
            </a:r>
            <a:r>
              <a:rPr lang="en-US" baseline="30000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-</a:t>
            </a:r>
            <a:r>
              <a:rPr lang="en-US" dirty="0" err="1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,e</a:t>
            </a:r>
            <a:r>
              <a:rPr lang="en-US" baseline="30000" dirty="0" smtClean="0">
                <a:solidFill>
                  <a:srgbClr val="FFFFFF"/>
                </a:solidFill>
                <a:effectLst/>
                <a:latin typeface="+mj-lt"/>
                <a:ea typeface="Lucida Grande"/>
                <a:cs typeface="Lucida Grande"/>
              </a:rPr>
              <a:t>+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) = 43.9, 43.5</a:t>
            </a:r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, 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11.2, 9.9 GeV</a:t>
            </a:r>
          </a:p>
          <a:p>
            <a:r>
              <a:rPr lang="en-US" dirty="0" err="1" smtClean="0">
                <a:solidFill>
                  <a:srgbClr val="FFFFFF"/>
                </a:solidFill>
                <a:effectLst/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  <a:effectLst/>
                <a:ea typeface="Lucida Grande"/>
                <a:cs typeface="Lucida Grande"/>
              </a:rPr>
              <a:t>μ</a:t>
            </a:r>
            <a:r>
              <a:rPr lang="en-US" baseline="-25000" dirty="0" err="1">
                <a:solidFill>
                  <a:srgbClr val="FFFFFF"/>
                </a:solidFill>
                <a:effectLst/>
                <a:ea typeface="Lucida Grande"/>
                <a:cs typeface="Lucida Grande"/>
              </a:rPr>
              <a:t>+μ</a:t>
            </a:r>
            <a:r>
              <a:rPr lang="en-US" baseline="-25000" dirty="0" smtClean="0">
                <a:solidFill>
                  <a:srgbClr val="FFFFFF"/>
                </a:solidFill>
                <a:effectLst/>
                <a:ea typeface="Lucida Grande"/>
                <a:cs typeface="Lucida Grande"/>
              </a:rPr>
              <a:t>-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</a:rPr>
              <a:t>= 89.3 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GeV, 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  <a:effectLst/>
                <a:latin typeface="+mj-lt"/>
              </a:rPr>
              <a:t> e+e-</a:t>
            </a:r>
            <a:r>
              <a:rPr lang="en-US" baseline="30000" dirty="0" smtClean="0">
                <a:solidFill>
                  <a:srgbClr val="FFFFFF"/>
                </a:solidFill>
                <a:effectLst/>
                <a:latin typeface="+mj-lt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= 30 GeV,   m</a:t>
            </a:r>
            <a:r>
              <a:rPr lang="en-US" baseline="-25000" dirty="0" smtClean="0">
                <a:solidFill>
                  <a:srgbClr val="FFFFFF"/>
                </a:solidFill>
                <a:effectLst/>
                <a:latin typeface="+mj-lt"/>
              </a:rPr>
              <a:t>4l</a:t>
            </a:r>
            <a:r>
              <a:rPr lang="en-US" dirty="0" smtClean="0">
                <a:solidFill>
                  <a:srgbClr val="FFFFFF"/>
                </a:solidFill>
                <a:effectLst/>
                <a:latin typeface="+mj-lt"/>
              </a:rPr>
              <a:t> = 123.6 GeV</a:t>
            </a:r>
          </a:p>
        </p:txBody>
      </p:sp>
    </p:spTree>
    <p:extLst>
      <p:ext uri="{BB962C8B-B14F-4D97-AF65-F5344CB8AC3E}">
        <p14:creationId xmlns:p14="http://schemas.microsoft.com/office/powerpoint/2010/main" val="317213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Grafik 130" descr="fig_04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33502600"/>
            <a:ext cx="7345363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Grafik 130" descr="fig_04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3655000"/>
            <a:ext cx="7345363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Grafik 130" descr="fig_04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33807400"/>
            <a:ext cx="7345363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Grafik 130" descr="fig_04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3959800"/>
            <a:ext cx="7345363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8"/>
          <p:cNvSpPr txBox="1">
            <a:spLocks noChangeArrowheads="1"/>
          </p:cNvSpPr>
          <p:nvPr/>
        </p:nvSpPr>
        <p:spPr bwMode="auto">
          <a:xfrm>
            <a:off x="611560" y="404664"/>
            <a:ext cx="76678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000090"/>
                </a:solidFill>
              </a:rPr>
              <a:t>An impressive number of processes </a:t>
            </a:r>
            <a:r>
              <a:rPr lang="en-US" sz="2000" dirty="0" smtClean="0">
                <a:solidFill>
                  <a:srgbClr val="000090"/>
                </a:solidFill>
              </a:rPr>
              <a:t>have </a:t>
            </a:r>
            <a:r>
              <a:rPr lang="en-US" sz="2000" dirty="0">
                <a:solidFill>
                  <a:srgbClr val="000090"/>
                </a:solidFill>
              </a:rPr>
              <a:t>already been measured </a:t>
            </a:r>
          </a:p>
        </p:txBody>
      </p:sp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611188" y="6092825"/>
            <a:ext cx="6686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1800" dirty="0">
                <a:solidFill>
                  <a:srgbClr val="22228B"/>
                </a:solidFill>
              </a:rPr>
              <a:t>Excellent agreement with the Standard Model </a:t>
            </a:r>
            <a:r>
              <a:rPr lang="en-US" sz="1800" dirty="0" smtClean="0">
                <a:solidFill>
                  <a:srgbClr val="22228B"/>
                </a:solidFill>
              </a:rPr>
              <a:t>predictions</a:t>
            </a:r>
          </a:p>
          <a:p>
            <a:pPr>
              <a:buFont typeface="Arial" charset="0"/>
              <a:buChar char="•"/>
            </a:pPr>
            <a:r>
              <a:rPr lang="en-US" sz="1800" dirty="0" smtClean="0">
                <a:solidFill>
                  <a:srgbClr val="22228B"/>
                </a:solidFill>
              </a:rPr>
              <a:t>Important for background estimates in Higgs boson searches </a:t>
            </a:r>
            <a:endParaRPr lang="en-US" sz="1800" dirty="0">
              <a:solidFill>
                <a:srgbClr val="22228B"/>
              </a:solidFill>
            </a:endParaRPr>
          </a:p>
        </p:txBody>
      </p:sp>
      <p:pic>
        <p:nvPicPr>
          <p:cNvPr id="26631" name="Picture 1" descr="SM_cross-s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2009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33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190420" y="188640"/>
            <a:ext cx="6786972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600" dirty="0" smtClean="0">
                <a:solidFill>
                  <a:srgbClr val="000090"/>
                </a:solidFill>
              </a:rPr>
              <a:t>Status of Higgs Boson searches </a:t>
            </a:r>
            <a:endParaRPr lang="en-US" sz="2600" dirty="0">
              <a:solidFill>
                <a:srgbClr val="000090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- based on results presented at the Summer Conferences 2011-    </a:t>
            </a:r>
            <a:endParaRPr lang="en-US" sz="1800" dirty="0">
              <a:solidFill>
                <a:srgbClr val="000090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337002" cy="43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47813" y="6021388"/>
            <a:ext cx="6408737" cy="676275"/>
          </a:xfrm>
          <a:prstGeom prst="rect">
            <a:avLst/>
          </a:prstGeom>
          <a:solidFill>
            <a:srgbClr val="FEFF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900" dirty="0">
                <a:solidFill>
                  <a:srgbClr val="000090"/>
                </a:solidFill>
              </a:rPr>
              <a:t>Higgs boson mass constraints: 114.4 &lt;  </a:t>
            </a:r>
            <a:r>
              <a:rPr lang="en-US" sz="1900" dirty="0" err="1">
                <a:solidFill>
                  <a:srgbClr val="000090"/>
                </a:solidFill>
              </a:rPr>
              <a:t>m</a:t>
            </a:r>
            <a:r>
              <a:rPr lang="en-US" sz="1900" baseline="-25000" dirty="0" err="1">
                <a:solidFill>
                  <a:srgbClr val="000090"/>
                </a:solidFill>
              </a:rPr>
              <a:t>H</a:t>
            </a:r>
            <a:r>
              <a:rPr lang="en-US" sz="1900" baseline="-25000" dirty="0">
                <a:solidFill>
                  <a:srgbClr val="000090"/>
                </a:solidFill>
              </a:rPr>
              <a:t>   </a:t>
            </a:r>
            <a:r>
              <a:rPr lang="en-US" sz="1900" dirty="0">
                <a:solidFill>
                  <a:srgbClr val="000090"/>
                </a:solidFill>
              </a:rPr>
              <a:t>&lt;  141 GeV</a:t>
            </a:r>
          </a:p>
          <a:p>
            <a:r>
              <a:rPr lang="en-US" sz="1900" dirty="0">
                <a:solidFill>
                  <a:srgbClr val="000090"/>
                </a:solidFill>
              </a:rPr>
              <a:t>(at 95% C.L.)                      .or.                </a:t>
            </a:r>
            <a:r>
              <a:rPr lang="en-US" sz="1900" dirty="0" err="1">
                <a:solidFill>
                  <a:srgbClr val="000090"/>
                </a:solidFill>
              </a:rPr>
              <a:t>m</a:t>
            </a:r>
            <a:r>
              <a:rPr lang="en-US" sz="1900" baseline="-25000" dirty="0" err="1">
                <a:solidFill>
                  <a:srgbClr val="000090"/>
                </a:solidFill>
              </a:rPr>
              <a:t>H</a:t>
            </a:r>
            <a:r>
              <a:rPr lang="en-US" sz="1900" dirty="0">
                <a:solidFill>
                  <a:srgbClr val="000090"/>
                </a:solidFill>
              </a:rPr>
              <a:t>  &gt;  </a:t>
            </a:r>
            <a:r>
              <a:rPr lang="en-US" sz="1900" dirty="0" smtClean="0">
                <a:solidFill>
                  <a:srgbClr val="000090"/>
                </a:solidFill>
              </a:rPr>
              <a:t>476 </a:t>
            </a:r>
            <a:r>
              <a:rPr lang="en-US" sz="1900" dirty="0">
                <a:solidFill>
                  <a:srgbClr val="000090"/>
                </a:solidFill>
              </a:rPr>
              <a:t>GeV    </a:t>
            </a:r>
          </a:p>
        </p:txBody>
      </p:sp>
    </p:spTree>
    <p:extLst>
      <p:ext uri="{BB962C8B-B14F-4D97-AF65-F5344CB8AC3E}">
        <p14:creationId xmlns:p14="http://schemas.microsoft.com/office/powerpoint/2010/main" val="208194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55576" y="260648"/>
            <a:ext cx="8105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90"/>
                </a:solidFill>
              </a:rPr>
              <a:t>Updates on the analyses (since the Summer Conferences)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764704"/>
            <a:ext cx="8333657" cy="4355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 More data: analyses of some channels are based on the full 2011 data set </a:t>
            </a:r>
          </a:p>
          <a:p>
            <a:r>
              <a:rPr lang="en-US" dirty="0"/>
              <a:t> </a:t>
            </a:r>
            <a:r>
              <a:rPr lang="en-US" dirty="0" smtClean="0"/>
              <a:t>     (up to 4.9 fb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Huge effort to improve the understanding of the detector performance</a:t>
            </a:r>
          </a:p>
          <a:p>
            <a:r>
              <a:rPr lang="en-US" dirty="0"/>
              <a:t> </a:t>
            </a:r>
            <a:r>
              <a:rPr lang="en-US" dirty="0" smtClean="0"/>
              <a:t>      - 2011 data recorded with very different conditions compared to 2010 </a:t>
            </a:r>
          </a:p>
          <a:p>
            <a:endParaRPr lang="en-US" dirty="0"/>
          </a:p>
          <a:p>
            <a:r>
              <a:rPr lang="en-US" dirty="0" smtClean="0"/>
              <a:t>     </a:t>
            </a:r>
            <a:r>
              <a:rPr lang="en-US" sz="1600" dirty="0" smtClean="0"/>
              <a:t> </a:t>
            </a:r>
            <a:r>
              <a:rPr lang="en-US" dirty="0" smtClean="0"/>
              <a:t> - Improved knowledge (of many subtle effects) propagated to the simulation </a:t>
            </a:r>
          </a:p>
          <a:p>
            <a:r>
              <a:rPr lang="en-US" dirty="0"/>
              <a:t> </a:t>
            </a:r>
            <a:r>
              <a:rPr lang="en-US" dirty="0" smtClean="0"/>
              <a:t>         and reconstruction</a:t>
            </a:r>
            <a:r>
              <a:rPr lang="en-US" sz="1600" dirty="0" smtClean="0"/>
              <a:t>, e.g.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*  in- and out-of-time pile-up, including bunch train structure (see below)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*  new detector alignment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*  better material description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*  …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srgbClr val="008000"/>
                </a:solidFill>
              </a:rPr>
              <a:t> Example: </a:t>
            </a:r>
            <a:r>
              <a:rPr lang="en-US" sz="1700" dirty="0">
                <a:solidFill>
                  <a:srgbClr val="008000"/>
                </a:solidFill>
              </a:rPr>
              <a:t> </a:t>
            </a:r>
            <a:r>
              <a:rPr lang="en-US" sz="1700" dirty="0" smtClean="0">
                <a:solidFill>
                  <a:srgbClr val="008000"/>
                </a:solidFill>
              </a:rPr>
              <a:t>pile-up energy in a cone around  </a:t>
            </a:r>
          </a:p>
          <a:p>
            <a:r>
              <a:rPr lang="en-US" sz="1700" dirty="0">
                <a:solidFill>
                  <a:srgbClr val="008000"/>
                </a:solidFill>
              </a:rPr>
              <a:t> </a:t>
            </a:r>
            <a:r>
              <a:rPr lang="en-US" sz="1700" dirty="0" smtClean="0">
                <a:solidFill>
                  <a:srgbClr val="008000"/>
                </a:solidFill>
              </a:rPr>
              <a:t>     e/</a:t>
            </a:r>
            <a:r>
              <a:rPr lang="en-US" sz="17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g </a:t>
            </a:r>
            <a:r>
              <a:rPr lang="en-US" sz="1700" dirty="0" smtClean="0">
                <a:solidFill>
                  <a:srgbClr val="008000"/>
                </a:solidFill>
              </a:rPr>
              <a:t>candidates (isolation energy) depends on </a:t>
            </a:r>
          </a:p>
          <a:p>
            <a:r>
              <a:rPr lang="en-US" sz="1700" dirty="0">
                <a:solidFill>
                  <a:srgbClr val="008000"/>
                </a:solidFill>
              </a:rPr>
              <a:t> </a:t>
            </a:r>
            <a:r>
              <a:rPr lang="en-US" sz="1700" dirty="0" smtClean="0">
                <a:solidFill>
                  <a:srgbClr val="008000"/>
                </a:solidFill>
              </a:rPr>
              <a:t>     the position in the bunch train</a:t>
            </a:r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77072"/>
            <a:ext cx="3394992" cy="2539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Fig11-pulseBarrel.gif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57192"/>
            <a:ext cx="2160239" cy="15506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43808" y="5949280"/>
            <a:ext cx="2736304" cy="692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008000"/>
                </a:solidFill>
                <a:effectLst/>
              </a:rPr>
              <a:t>C</a:t>
            </a:r>
            <a:r>
              <a:rPr lang="en-US" sz="1300" dirty="0" smtClean="0">
                <a:solidFill>
                  <a:srgbClr val="008000"/>
                </a:solidFill>
                <a:effectLst/>
              </a:rPr>
              <a:t>alorimeter bipolar pulse shape: </a:t>
            </a:r>
            <a:endParaRPr lang="en-US" sz="1300" dirty="0">
              <a:solidFill>
                <a:srgbClr val="008000"/>
              </a:solidFill>
              <a:effectLst/>
            </a:endParaRPr>
          </a:p>
          <a:p>
            <a:r>
              <a:rPr lang="en-US" sz="1300" dirty="0" smtClean="0">
                <a:solidFill>
                  <a:srgbClr val="008000"/>
                </a:solidFill>
                <a:effectLst/>
              </a:rPr>
              <a:t>average pile-up is zero over </a:t>
            </a:r>
          </a:p>
          <a:p>
            <a:r>
              <a:rPr lang="en-US" sz="1300" dirty="0" smtClean="0">
                <a:solidFill>
                  <a:srgbClr val="008000"/>
                </a:solidFill>
                <a:effectLst/>
              </a:rPr>
              <a:t>~ 600 ns (~12 bunches) </a:t>
            </a:r>
          </a:p>
        </p:txBody>
      </p:sp>
    </p:spTree>
    <p:extLst>
      <p:ext uri="{BB962C8B-B14F-4D97-AF65-F5344CB8AC3E}">
        <p14:creationId xmlns:p14="http://schemas.microsoft.com/office/powerpoint/2010/main" val="19944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691680" y="188640"/>
            <a:ext cx="61830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A  few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performance figures:  (</a:t>
            </a:r>
            <a:r>
              <a:rPr lang="en-US" sz="2600" dirty="0" err="1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i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) electrons 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2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4" name="Picture 3" descr="Efficiency_seminar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32" y="764704"/>
            <a:ext cx="3544168" cy="2403516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980728"/>
            <a:ext cx="7958354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Electron identification efficiencies</a:t>
            </a:r>
            <a:r>
              <a:rPr lang="en-US" dirty="0" smtClean="0"/>
              <a:t>: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(based on measurements from  Z </a:t>
            </a:r>
            <a:r>
              <a:rPr lang="en-US" sz="1700" dirty="0">
                <a:sym typeface="Wingdings"/>
              </a:rPr>
              <a:t> ee, </a:t>
            </a:r>
            <a:endParaRPr lang="en-US" sz="1700" dirty="0" smtClean="0">
              <a:sym typeface="Wingdings"/>
            </a:endParaRPr>
          </a:p>
          <a:p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     W  e</a:t>
            </a:r>
            <a:r>
              <a:rPr lang="en-US" sz="17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>
                <a:sym typeface="Wingdings"/>
              </a:rPr>
              <a:t> </a:t>
            </a:r>
            <a:r>
              <a:rPr lang="en-US" sz="1700" dirty="0" smtClean="0">
                <a:sym typeface="Wingdings"/>
              </a:rPr>
              <a:t>and J/</a:t>
            </a:r>
            <a:r>
              <a:rPr lang="en-US" sz="1700" dirty="0" err="1" smtClean="0">
                <a:sym typeface="Wingdings"/>
              </a:rPr>
              <a:t>ψ</a:t>
            </a:r>
            <a:r>
              <a:rPr lang="en-US" sz="1700" dirty="0" smtClean="0">
                <a:sym typeface="Wingdings"/>
              </a:rPr>
              <a:t> ee  </a:t>
            </a:r>
            <a:r>
              <a:rPr lang="en-US" sz="1700" dirty="0" smtClean="0"/>
              <a:t>in data,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using the so-called “tag-and-probe” method)</a:t>
            </a:r>
          </a:p>
          <a:p>
            <a:endParaRPr lang="en-US" sz="1700" dirty="0"/>
          </a:p>
          <a:p>
            <a:r>
              <a:rPr lang="en-US" sz="1700" dirty="0" smtClean="0"/>
              <a:t>    Systematic uncertainty:  ±6% (p</a:t>
            </a:r>
            <a:r>
              <a:rPr lang="en-US" sz="1700" baseline="-25000" dirty="0" smtClean="0"/>
              <a:t>T</a:t>
            </a:r>
            <a:r>
              <a:rPr lang="en-US" sz="1700" dirty="0" smtClean="0"/>
              <a:t> ~7 GeV)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                               &lt; ±2% (p</a:t>
            </a:r>
            <a:r>
              <a:rPr lang="en-US" sz="1700" baseline="-25000" dirty="0" smtClean="0"/>
              <a:t>T </a:t>
            </a:r>
            <a:r>
              <a:rPr lang="en-US" sz="1700" dirty="0" smtClean="0"/>
              <a:t>~50 GeV)</a:t>
            </a:r>
          </a:p>
          <a:p>
            <a:endParaRPr lang="en-US" sz="1700" dirty="0"/>
          </a:p>
          <a:p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Variation of the electron efficiency with pile-up 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is well </a:t>
            </a:r>
            <a:r>
              <a:rPr lang="en-GB" sz="1700" dirty="0" smtClean="0"/>
              <a:t>modelled</a:t>
            </a:r>
            <a:r>
              <a:rPr lang="en-US" sz="1700" dirty="0" smtClean="0"/>
              <a:t> in the simulation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(Z </a:t>
            </a:r>
            <a:r>
              <a:rPr lang="en-US" sz="1700" dirty="0" smtClean="0">
                <a:sym typeface="Wingdings"/>
              </a:rPr>
              <a:t> ee data vs. simulation, cuts not yet re-tuned)</a:t>
            </a:r>
            <a:r>
              <a:rPr lang="en-US" sz="1700" dirty="0" smtClean="0"/>
              <a:t> 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Electron calorimeter energy scale: 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 </a:t>
            </a:r>
            <a:r>
              <a:rPr lang="en-US" sz="1700" dirty="0" smtClean="0">
                <a:solidFill>
                  <a:srgbClr val="000090"/>
                </a:solidFill>
              </a:rPr>
              <a:t> (based on </a:t>
            </a:r>
            <a:r>
              <a:rPr lang="en-US" sz="1700" dirty="0">
                <a:solidFill>
                  <a:srgbClr val="000090"/>
                </a:solidFill>
              </a:rPr>
              <a:t>Z </a:t>
            </a:r>
            <a:r>
              <a:rPr lang="en-US" sz="1700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ee</a:t>
            </a:r>
            <a:r>
              <a:rPr lang="en-US" sz="1700" dirty="0">
                <a:solidFill>
                  <a:srgbClr val="000090"/>
                </a:solidFill>
                <a:sym typeface="Wingdings"/>
              </a:rPr>
              <a:t>, W  e</a:t>
            </a:r>
            <a:r>
              <a:rPr lang="en-US" sz="17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700" dirty="0">
                <a:solidFill>
                  <a:srgbClr val="000090"/>
                </a:solidFill>
                <a:sym typeface="Wingdings"/>
              </a:rPr>
              <a:t>, J/</a:t>
            </a:r>
            <a:r>
              <a:rPr lang="en-US" sz="1700" dirty="0" err="1">
                <a:solidFill>
                  <a:srgbClr val="000090"/>
                </a:solidFill>
                <a:sym typeface="Wingdings"/>
              </a:rPr>
              <a:t>ψ</a:t>
            </a:r>
            <a:r>
              <a:rPr lang="en-US" sz="1700" dirty="0">
                <a:solidFill>
                  <a:srgbClr val="000090"/>
                </a:solidFill>
                <a:sym typeface="Wingdings"/>
              </a:rPr>
              <a:t> ee 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in </a:t>
            </a:r>
            <a:r>
              <a:rPr lang="en-US" sz="1700" dirty="0" smtClean="0">
                <a:solidFill>
                  <a:srgbClr val="000090"/>
                </a:solidFill>
              </a:rPr>
              <a:t>data)</a:t>
            </a:r>
          </a:p>
          <a:p>
            <a:endParaRPr lang="en-US" sz="1700" dirty="0">
              <a:solidFill>
                <a:srgbClr val="000090"/>
              </a:solidFill>
            </a:endParaRPr>
          </a:p>
          <a:p>
            <a:r>
              <a:rPr lang="en-US" sz="1700" dirty="0" smtClean="0">
                <a:solidFill>
                  <a:srgbClr val="000090"/>
                </a:solidFill>
              </a:rPr>
              <a:t>     - Energy scale at </a:t>
            </a:r>
            <a:r>
              <a:rPr lang="en-US" sz="1700" dirty="0" err="1" smtClean="0">
                <a:solidFill>
                  <a:srgbClr val="000090"/>
                </a:solidFill>
              </a:rPr>
              <a:t>m</a:t>
            </a:r>
            <a:r>
              <a:rPr lang="en-US" sz="1700" baseline="-25000" dirty="0" err="1" smtClean="0">
                <a:solidFill>
                  <a:srgbClr val="000090"/>
                </a:solidFill>
              </a:rPr>
              <a:t>Z</a:t>
            </a:r>
            <a:r>
              <a:rPr lang="en-US" sz="1700" dirty="0" smtClean="0">
                <a:solidFill>
                  <a:srgbClr val="000090"/>
                </a:solidFill>
              </a:rPr>
              <a:t> known to ~0.5%</a:t>
            </a:r>
          </a:p>
          <a:p>
            <a:r>
              <a:rPr lang="en-US" sz="1700" dirty="0">
                <a:solidFill>
                  <a:srgbClr val="000090"/>
                </a:solidFill>
              </a:rPr>
              <a:t> </a:t>
            </a:r>
            <a:r>
              <a:rPr lang="en-US" sz="1700" dirty="0" smtClean="0">
                <a:solidFill>
                  <a:srgbClr val="000090"/>
                </a:solidFill>
              </a:rPr>
              <a:t>    - Linearity better than 1% (over few GeV </a:t>
            </a:r>
            <a:r>
              <a:rPr lang="en-US" sz="1700" dirty="0" smtClean="0">
                <a:solidFill>
                  <a:srgbClr val="000090"/>
                </a:solidFill>
                <a:sym typeface="Wingdings"/>
              </a:rPr>
              <a:t> few 100 GeV)</a:t>
            </a:r>
            <a:endParaRPr lang="en-US" sz="1700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   - </a:t>
            </a:r>
            <a:r>
              <a:rPr lang="en-US" dirty="0">
                <a:solidFill>
                  <a:srgbClr val="000090"/>
                </a:solidFill>
              </a:rPr>
              <a:t>“Uniformity” (constant term of resolution):   1% (barrel) -1.7 % (end-cap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8" name="Picture 7" descr="pilup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212976"/>
            <a:ext cx="3384376" cy="229754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18152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ZI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3822526" cy="259228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79512" y="5013176"/>
            <a:ext cx="3134191" cy="1092607"/>
          </a:xfrm>
          <a:prstGeom prst="rect">
            <a:avLst/>
          </a:prstGeom>
          <a:solidFill>
            <a:srgbClr val="FEFFD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MC (perfect):               2.31 ± 0.01 GeV</a:t>
            </a:r>
          </a:p>
          <a:p>
            <a:endParaRPr lang="en-US" sz="1300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r>
              <a:rPr lang="en-US" sz="1300" dirty="0" smtClean="0">
                <a:effectLst/>
              </a:rPr>
              <a:t>Data Spring 2011 :      2.89 ± 0.01  GeV</a:t>
            </a:r>
          </a:p>
          <a:p>
            <a:endParaRPr lang="en-US" sz="1300" dirty="0" smtClean="0">
              <a:effectLst/>
            </a:endParaRPr>
          </a:p>
          <a:p>
            <a:r>
              <a:rPr lang="en-US" sz="1300" dirty="0">
                <a:solidFill>
                  <a:srgbClr val="CC0000"/>
                </a:solidFill>
                <a:effectLst/>
              </a:rPr>
              <a:t>D</a:t>
            </a:r>
            <a:r>
              <a:rPr lang="en-US" sz="1300" dirty="0" smtClean="0">
                <a:solidFill>
                  <a:srgbClr val="CC0000"/>
                </a:solidFill>
                <a:effectLst/>
              </a:rPr>
              <a:t>ata Summer 2011:    2.45 ± 0.01  GeV</a:t>
            </a:r>
            <a:endParaRPr lang="en-US" sz="1300" dirty="0">
              <a:solidFill>
                <a:srgbClr val="CC0000"/>
              </a:solidFill>
              <a:effectLst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08520" y="170080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3686095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1691680" y="188640"/>
            <a:ext cx="590494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  <a:sym typeface="Wingdings"/>
              </a:rPr>
              <a:t>A  few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  <a:sym typeface="Wingdings"/>
              </a:rPr>
              <a:t>performance figures:  (ii) muons  </a:t>
            </a:r>
            <a:r>
              <a:rPr lang="en-US" sz="2600" dirty="0" smtClean="0">
                <a:solidFill>
                  <a:srgbClr val="000090"/>
                </a:solidFill>
                <a:latin typeface="+mn-lt"/>
                <a:cs typeface="Symbol" charset="2"/>
              </a:rPr>
              <a:t> </a:t>
            </a:r>
            <a:r>
              <a:rPr lang="en-US" sz="2600" dirty="0" smtClean="0">
                <a:solidFill>
                  <a:srgbClr val="000090"/>
                </a:solidFill>
                <a:latin typeface="+mn-lt"/>
              </a:rPr>
              <a:t> </a:t>
            </a:r>
            <a:endParaRPr lang="en-US" sz="2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268760"/>
            <a:ext cx="33858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Improved Z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mass resolution </a:t>
            </a:r>
          </a:p>
          <a:p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via improved alignment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0032" y="1124744"/>
            <a:ext cx="3898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M</a:t>
            </a:r>
            <a:r>
              <a:rPr lang="en-US" sz="1600" dirty="0" smtClean="0">
                <a:solidFill>
                  <a:srgbClr val="000090"/>
                </a:solidFill>
              </a:rPr>
              <a:t>uon isolation efficiency (in calorimeter), 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measured from Z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events in data </a:t>
            </a:r>
          </a:p>
          <a:p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and Monte </a:t>
            </a:r>
            <a:r>
              <a:rPr lang="en-US" sz="1600" dirty="0">
                <a:solidFill>
                  <a:srgbClr val="000090"/>
                </a:solidFill>
                <a:sym typeface="Wingdings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arlo simulation 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6671</TotalTime>
  <Words>4143</Words>
  <Application>Microsoft Macintosh PowerPoint</Application>
  <PresentationFormat>On-screen Show (4:3)</PresentationFormat>
  <Paragraphs>639</Paragraphs>
  <Slides>48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  WW  ℓn ℓn:   sensitivity and exclusion </vt:lpstr>
      <vt:lpstr>PowerPoint Presentation</vt:lpstr>
      <vt:lpstr>PowerPoint Presentation</vt:lpstr>
      <vt:lpstr>PowerPoint Presentation</vt:lpstr>
      <vt:lpstr>PowerPoint Presentation</vt:lpstr>
      <vt:lpstr>H  gg : composition of the gg continuum background</vt:lpstr>
      <vt:lpstr>H  gg:   sensitivity and exclusion </vt:lpstr>
      <vt:lpstr>H  gg : p0 values for different background models</vt:lpstr>
      <vt:lpstr>PowerPoint Presentation</vt:lpstr>
      <vt:lpstr>PowerPoint Presentation</vt:lpstr>
      <vt:lpstr>PowerPoint Presentation</vt:lpstr>
      <vt:lpstr>PowerPoint Presentation</vt:lpstr>
      <vt:lpstr>H  ZZ(*)  4ℓ:   sensitivity and exclusion </vt:lpstr>
      <vt:lpstr>PowerPoint Presentation</vt:lpstr>
      <vt:lpstr>PowerPoint Presentation</vt:lpstr>
      <vt:lpstr>PowerPoint Presentation</vt:lpstr>
      <vt:lpstr>PowerPoint Presentation</vt:lpstr>
      <vt:lpstr>The grand combination </vt:lpstr>
      <vt:lpstr>PowerPoint Presentation</vt:lpstr>
      <vt:lpstr>PowerPoint Presentation</vt:lpstr>
      <vt:lpstr>PowerPoint Presentation</vt:lpstr>
      <vt:lpstr>PowerPoint Presentation</vt:lpstr>
      <vt:lpstr>Search for A/H  t t </vt:lpstr>
      <vt:lpstr>Cross section limits and excluded mass regions in the MSSM parameter space </vt:lpstr>
      <vt:lpstr>Search for a fermiophobic Higgs boson in the gg decay mode  </vt:lpstr>
      <vt:lpstr>PowerPoint Presentation</vt:lpstr>
      <vt:lpstr>Summary and conclusions</vt:lpstr>
      <vt:lpstr>Step 2: measurement of ratios of couplings: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Universität Freiburg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Karl Jakobs</dc:creator>
  <cp:lastModifiedBy>Karl Jakobs</cp:lastModifiedBy>
  <cp:revision>1155</cp:revision>
  <cp:lastPrinted>2011-09-16T16:42:39Z</cp:lastPrinted>
  <dcterms:created xsi:type="dcterms:W3CDTF">2010-01-21T06:15:29Z</dcterms:created>
  <dcterms:modified xsi:type="dcterms:W3CDTF">2012-01-09T08:27:12Z</dcterms:modified>
</cp:coreProperties>
</file>